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0.svg" ContentType="image/svg+xml"/>
  <Override PartName="/ppt/media/image12.svg" ContentType="image/svg+xml"/>
  <Override PartName="/ppt/media/image2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87" r:id="rId5"/>
    <p:sldId id="258" r:id="rId6"/>
    <p:sldId id="276" r:id="rId7"/>
    <p:sldId id="277" r:id="rId8"/>
    <p:sldId id="278" r:id="rId9"/>
    <p:sldId id="279" r:id="rId10"/>
    <p:sldId id="280" r:id="rId11"/>
    <p:sldId id="259" r:id="rId12"/>
    <p:sldId id="281" r:id="rId13"/>
    <p:sldId id="282" r:id="rId14"/>
    <p:sldId id="283" r:id="rId15"/>
    <p:sldId id="284" r:id="rId16"/>
    <p:sldId id="288" r:id="rId17"/>
    <p:sldId id="275" r:id="rId18"/>
  </p:sldIdLst>
  <p:sldSz cx="18288000" cy="10287000"/>
  <p:notesSz cx="6858000" cy="9144000"/>
  <p:embeddedFontLst>
    <p:embeddedFont>
      <p:font typeface="思源宋体 Bold Italics" panose="02020800000000000000" charset="-122"/>
      <p:bold r:id="rId22"/>
    </p:embeddedFont>
    <p:embeddedFont>
      <p:font typeface="Zcool XiaoWei" panose="00000500000000000000"/>
      <p:regular r:id="rId23"/>
    </p:embeddedFont>
    <p:embeddedFont>
      <p:font typeface="思源宋体 Heavy Italics" panose="02020A00000000000000" charset="-122"/>
      <p:bold r:id="rId24"/>
    </p:embeddedFont>
    <p:embeddedFont>
      <p:font typeface="楷体" panose="02010609060101010101" charset="-122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28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97" d="100"/>
          <a:sy n="97" d="100"/>
        </p:scale>
        <p:origin x="114" y="690"/>
      </p:cViewPr>
      <p:guideLst>
        <p:guide orient="horz" pos="2151"/>
        <p:guide pos="2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21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8.jpeg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9.xml"/><Relationship Id="rId10" Type="http://schemas.openxmlformats.org/officeDocument/2006/relationships/image" Target="../media/image20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2.jpe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tags" Target="../tags/tag20.xml"/><Relationship Id="rId3" Type="http://schemas.openxmlformats.org/officeDocument/2006/relationships/image" Target="../media/image39.jpe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6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6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tags" Target="../tags/tag3.xml"/><Relationship Id="rId7" Type="http://schemas.openxmlformats.org/officeDocument/2006/relationships/image" Target="../media/image18.jpeg"/><Relationship Id="rId6" Type="http://schemas.openxmlformats.org/officeDocument/2006/relationships/tags" Target="../tags/tag2.xml"/><Relationship Id="rId5" Type="http://schemas.openxmlformats.org/officeDocument/2006/relationships/image" Target="../media/image17.jpeg"/><Relationship Id="rId4" Type="http://schemas.openxmlformats.org/officeDocument/2006/relationships/tags" Target="../tags/tag1.xml"/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5.xml"/><Relationship Id="rId16" Type="http://schemas.openxmlformats.org/officeDocument/2006/relationships/image" Target="../media/image20.png"/><Relationship Id="rId15" Type="http://schemas.openxmlformats.org/officeDocument/2006/relationships/image" Target="../media/image16.png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26.svg"/><Relationship Id="rId7" Type="http://schemas.openxmlformats.org/officeDocument/2006/relationships/image" Target="../media/image2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6.png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7.xml"/><Relationship Id="rId10" Type="http://schemas.openxmlformats.org/officeDocument/2006/relationships/image" Target="../media/image27.jpe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8.xml"/><Relationship Id="rId16" Type="http://schemas.openxmlformats.org/officeDocument/2006/relationships/image" Target="../media/image20.png"/><Relationship Id="rId15" Type="http://schemas.openxmlformats.org/officeDocument/2006/relationships/image" Target="../media/image16.png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image" Target="../media/image30.GIF"/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1.xml"/><Relationship Id="rId10" Type="http://schemas.openxmlformats.org/officeDocument/2006/relationships/image" Target="../media/image20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975" y="8200883"/>
            <a:ext cx="4996913" cy="1766451"/>
            <a:chOff x="0" y="0"/>
            <a:chExt cx="6662550" cy="2355269"/>
          </a:xfrm>
        </p:grpSpPr>
        <p:sp>
          <p:nvSpPr>
            <p:cNvPr id="3" name="Freeform 3"/>
            <p:cNvSpPr/>
            <p:nvPr/>
          </p:nvSpPr>
          <p:spPr>
            <a:xfrm>
              <a:off x="5175087" y="624752"/>
              <a:ext cx="1487463" cy="1669601"/>
            </a:xfrm>
            <a:custGeom>
              <a:avLst/>
              <a:gdLst/>
              <a:ahLst/>
              <a:cxnLst/>
              <a:rect l="l" t="t" r="r" b="b"/>
              <a:pathLst>
                <a:path w="1487463" h="1669601">
                  <a:moveTo>
                    <a:pt x="0" y="0"/>
                  </a:moveTo>
                  <a:lnTo>
                    <a:pt x="1487463" y="0"/>
                  </a:lnTo>
                  <a:lnTo>
                    <a:pt x="1487463" y="1669601"/>
                  </a:lnTo>
                  <a:lnTo>
                    <a:pt x="0" y="1669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43999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238649" y="868901"/>
              <a:ext cx="1339162" cy="1317249"/>
            </a:xfrm>
            <a:custGeom>
              <a:avLst/>
              <a:gdLst/>
              <a:ahLst/>
              <a:cxnLst/>
              <a:rect l="l" t="t" r="r" b="b"/>
              <a:pathLst>
                <a:path w="1339162" h="1317249">
                  <a:moveTo>
                    <a:pt x="0" y="0"/>
                  </a:moveTo>
                  <a:lnTo>
                    <a:pt x="1339162" y="0"/>
                  </a:lnTo>
                  <a:lnTo>
                    <a:pt x="1339162" y="1317249"/>
                  </a:lnTo>
                  <a:lnTo>
                    <a:pt x="0" y="1317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261490" y="602699"/>
              <a:ext cx="449934" cy="1730516"/>
            </a:xfrm>
            <a:custGeom>
              <a:avLst/>
              <a:gdLst/>
              <a:ahLst/>
              <a:cxnLst/>
              <a:rect l="l" t="t" r="r" b="b"/>
              <a:pathLst>
                <a:path w="449934" h="1730516">
                  <a:moveTo>
                    <a:pt x="0" y="0"/>
                  </a:moveTo>
                  <a:lnTo>
                    <a:pt x="449934" y="0"/>
                  </a:lnTo>
                  <a:lnTo>
                    <a:pt x="449934" y="1730516"/>
                  </a:lnTo>
                  <a:lnTo>
                    <a:pt x="0" y="1730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3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818497" y="0"/>
              <a:ext cx="579171" cy="2259176"/>
            </a:xfrm>
            <a:custGeom>
              <a:avLst/>
              <a:gdLst/>
              <a:ahLst/>
              <a:cxnLst/>
              <a:rect l="l" t="t" r="r" b="b"/>
              <a:pathLst>
                <a:path w="579171" h="2259176">
                  <a:moveTo>
                    <a:pt x="0" y="0"/>
                  </a:moveTo>
                  <a:lnTo>
                    <a:pt x="579171" y="0"/>
                  </a:lnTo>
                  <a:lnTo>
                    <a:pt x="579171" y="2259176"/>
                  </a:lnTo>
                  <a:lnTo>
                    <a:pt x="0" y="2259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43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25749" y="131856"/>
              <a:ext cx="668413" cy="2201360"/>
            </a:xfrm>
            <a:custGeom>
              <a:avLst/>
              <a:gdLst/>
              <a:ahLst/>
              <a:cxnLst/>
              <a:rect l="l" t="t" r="r" b="b"/>
              <a:pathLst>
                <a:path w="668413" h="2201360">
                  <a:moveTo>
                    <a:pt x="0" y="0"/>
                  </a:moveTo>
                  <a:lnTo>
                    <a:pt x="668413" y="0"/>
                  </a:lnTo>
                  <a:lnTo>
                    <a:pt x="668413" y="2201359"/>
                  </a:lnTo>
                  <a:lnTo>
                    <a:pt x="0" y="2201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3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711424" y="219567"/>
              <a:ext cx="342957" cy="1730516"/>
            </a:xfrm>
            <a:custGeom>
              <a:avLst/>
              <a:gdLst/>
              <a:ahLst/>
              <a:cxnLst/>
              <a:rect l="l" t="t" r="r" b="b"/>
              <a:pathLst>
                <a:path w="342957" h="1730516">
                  <a:moveTo>
                    <a:pt x="0" y="0"/>
                  </a:moveTo>
                  <a:lnTo>
                    <a:pt x="342957" y="0"/>
                  </a:lnTo>
                  <a:lnTo>
                    <a:pt x="342957" y="1730516"/>
                  </a:lnTo>
                  <a:lnTo>
                    <a:pt x="0" y="1730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3999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815924"/>
              <a:ext cx="1417107" cy="1393918"/>
            </a:xfrm>
            <a:custGeom>
              <a:avLst/>
              <a:gdLst/>
              <a:ahLst/>
              <a:cxnLst/>
              <a:rect l="l" t="t" r="r" b="b"/>
              <a:pathLst>
                <a:path w="1417107" h="1393918">
                  <a:moveTo>
                    <a:pt x="0" y="0"/>
                  </a:moveTo>
                  <a:lnTo>
                    <a:pt x="1417107" y="0"/>
                  </a:lnTo>
                  <a:lnTo>
                    <a:pt x="1417107" y="1393918"/>
                  </a:lnTo>
                  <a:lnTo>
                    <a:pt x="0" y="1393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750093" y="1057381"/>
              <a:ext cx="337451" cy="1297887"/>
            </a:xfrm>
            <a:custGeom>
              <a:avLst/>
              <a:gdLst/>
              <a:ahLst/>
              <a:cxnLst/>
              <a:rect l="l" t="t" r="r" b="b"/>
              <a:pathLst>
                <a:path w="337451" h="1297887">
                  <a:moveTo>
                    <a:pt x="0" y="0"/>
                  </a:moveTo>
                  <a:lnTo>
                    <a:pt x="337451" y="0"/>
                  </a:lnTo>
                  <a:lnTo>
                    <a:pt x="337451" y="1297888"/>
                  </a:lnTo>
                  <a:lnTo>
                    <a:pt x="0" y="1297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3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593363" y="815924"/>
              <a:ext cx="1201099" cy="1348173"/>
            </a:xfrm>
            <a:custGeom>
              <a:avLst/>
              <a:gdLst/>
              <a:ahLst/>
              <a:cxnLst/>
              <a:rect l="l" t="t" r="r" b="b"/>
              <a:pathLst>
                <a:path w="1201099" h="1348173">
                  <a:moveTo>
                    <a:pt x="0" y="0"/>
                  </a:moveTo>
                  <a:lnTo>
                    <a:pt x="1201099" y="0"/>
                  </a:lnTo>
                  <a:lnTo>
                    <a:pt x="1201099" y="1348173"/>
                  </a:lnTo>
                  <a:lnTo>
                    <a:pt x="0" y="1348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43999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997328" y="815924"/>
              <a:ext cx="414467" cy="1365010"/>
            </a:xfrm>
            <a:custGeom>
              <a:avLst/>
              <a:gdLst/>
              <a:ahLst/>
              <a:cxnLst/>
              <a:rect l="l" t="t" r="r" b="b"/>
              <a:pathLst>
                <a:path w="414467" h="1365010">
                  <a:moveTo>
                    <a:pt x="0" y="0"/>
                  </a:moveTo>
                  <a:lnTo>
                    <a:pt x="414467" y="0"/>
                  </a:lnTo>
                  <a:lnTo>
                    <a:pt x="414467" y="1365010"/>
                  </a:lnTo>
                  <a:lnTo>
                    <a:pt x="0" y="136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3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 flipH="1">
            <a:off x="6235362" y="7289949"/>
            <a:ext cx="12052638" cy="3136146"/>
          </a:xfrm>
          <a:custGeom>
            <a:avLst/>
            <a:gdLst/>
            <a:ahLst/>
            <a:cxnLst/>
            <a:rect l="l" t="t" r="r" b="b"/>
            <a:pathLst>
              <a:path w="12052638" h="3136146">
                <a:moveTo>
                  <a:pt x="12052638" y="0"/>
                </a:moveTo>
                <a:lnTo>
                  <a:pt x="0" y="0"/>
                </a:lnTo>
                <a:lnTo>
                  <a:pt x="0" y="3136146"/>
                </a:lnTo>
                <a:lnTo>
                  <a:pt x="12052638" y="3136146"/>
                </a:lnTo>
                <a:lnTo>
                  <a:pt x="12052638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35351" y="369406"/>
            <a:ext cx="13964613" cy="32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10"/>
              </a:lnSpc>
              <a:spcBef>
                <a:spcPct val="0"/>
              </a:spcBef>
            </a:pPr>
            <a:r>
              <a:rPr lang="en-US" sz="24310" u="none" strike="noStrike" spc="1555">
                <a:solidFill>
                  <a:srgbClr val="F27674">
                    <a:alpha val="5882"/>
                  </a:srgbClr>
                </a:solidFill>
                <a:latin typeface="思源宋体 Bold Italics" panose="02020800000000000000" charset="-122"/>
              </a:rPr>
              <a:t>2023</a:t>
            </a:r>
            <a:endParaRPr lang="en-US" sz="24310" u="none" strike="noStrike" spc="1555">
              <a:solidFill>
                <a:srgbClr val="F27674">
                  <a:alpha val="5882"/>
                </a:srgbClr>
              </a:solidFill>
              <a:latin typeface="思源宋体 Bold Italics" panose="02020800000000000000" charset="-122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1502851" y="8533532"/>
            <a:ext cx="1768435" cy="1984978"/>
          </a:xfrm>
          <a:custGeom>
            <a:avLst/>
            <a:gdLst/>
            <a:ahLst/>
            <a:cxnLst/>
            <a:rect l="l" t="t" r="r" b="b"/>
            <a:pathLst>
              <a:path w="1768435" h="1984978">
                <a:moveTo>
                  <a:pt x="0" y="0"/>
                </a:moveTo>
                <a:lnTo>
                  <a:pt x="1768435" y="0"/>
                </a:lnTo>
                <a:lnTo>
                  <a:pt x="1768435" y="1984978"/>
                </a:lnTo>
                <a:lnTo>
                  <a:pt x="0" y="198497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18" y="8678408"/>
            <a:ext cx="2018000" cy="1984978"/>
          </a:xfrm>
          <a:custGeom>
            <a:avLst/>
            <a:gdLst/>
            <a:ahLst/>
            <a:cxnLst/>
            <a:rect l="l" t="t" r="r" b="b"/>
            <a:pathLst>
              <a:path w="2018000" h="1984978">
                <a:moveTo>
                  <a:pt x="0" y="0"/>
                </a:moveTo>
                <a:lnTo>
                  <a:pt x="2018001" y="0"/>
                </a:lnTo>
                <a:lnTo>
                  <a:pt x="2018001" y="1984978"/>
                </a:lnTo>
                <a:lnTo>
                  <a:pt x="0" y="1984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02676" y="8569759"/>
            <a:ext cx="534924" cy="2057400"/>
          </a:xfrm>
          <a:custGeom>
            <a:avLst/>
            <a:gdLst/>
            <a:ahLst/>
            <a:cxnLst/>
            <a:rect l="l" t="t" r="r" b="b"/>
            <a:pathLst>
              <a:path w="534924" h="2057400">
                <a:moveTo>
                  <a:pt x="0" y="0"/>
                </a:moveTo>
                <a:lnTo>
                  <a:pt x="534924" y="0"/>
                </a:lnTo>
                <a:lnTo>
                  <a:pt x="53492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76004" y="7853214"/>
            <a:ext cx="688572" cy="2685920"/>
          </a:xfrm>
          <a:custGeom>
            <a:avLst/>
            <a:gdLst/>
            <a:ahLst/>
            <a:cxnLst/>
            <a:rect l="l" t="t" r="r" b="b"/>
            <a:pathLst>
              <a:path w="688572" h="2685920">
                <a:moveTo>
                  <a:pt x="0" y="0"/>
                </a:moveTo>
                <a:lnTo>
                  <a:pt x="688573" y="0"/>
                </a:lnTo>
                <a:lnTo>
                  <a:pt x="688573" y="2685920"/>
                </a:lnTo>
                <a:lnTo>
                  <a:pt x="0" y="2685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140632" y="8009976"/>
            <a:ext cx="794672" cy="2617183"/>
          </a:xfrm>
          <a:custGeom>
            <a:avLst/>
            <a:gdLst/>
            <a:ahLst/>
            <a:cxnLst/>
            <a:rect l="l" t="t" r="r" b="b"/>
            <a:pathLst>
              <a:path w="794672" h="2617183">
                <a:moveTo>
                  <a:pt x="0" y="0"/>
                </a:moveTo>
                <a:lnTo>
                  <a:pt x="794672" y="0"/>
                </a:lnTo>
                <a:lnTo>
                  <a:pt x="794672" y="2617183"/>
                </a:lnTo>
                <a:lnTo>
                  <a:pt x="0" y="26171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637600" y="8114255"/>
            <a:ext cx="407739" cy="2057400"/>
          </a:xfrm>
          <a:custGeom>
            <a:avLst/>
            <a:gdLst/>
            <a:ahLst/>
            <a:cxnLst/>
            <a:rect l="l" t="t" r="r" b="b"/>
            <a:pathLst>
              <a:path w="407739" h="2057400">
                <a:moveTo>
                  <a:pt x="0" y="0"/>
                </a:moveTo>
                <a:lnTo>
                  <a:pt x="407739" y="0"/>
                </a:lnTo>
                <a:lnTo>
                  <a:pt x="4077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672204" y="8881914"/>
            <a:ext cx="1684789" cy="1657220"/>
          </a:xfrm>
          <a:custGeom>
            <a:avLst/>
            <a:gdLst/>
            <a:ahLst/>
            <a:cxnLst/>
            <a:rect l="l" t="t" r="r" b="b"/>
            <a:pathLst>
              <a:path w="1684789" h="1657220">
                <a:moveTo>
                  <a:pt x="0" y="0"/>
                </a:moveTo>
                <a:lnTo>
                  <a:pt x="1684789" y="0"/>
                </a:lnTo>
                <a:lnTo>
                  <a:pt x="1684789" y="1657220"/>
                </a:lnTo>
                <a:lnTo>
                  <a:pt x="0" y="1657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267213" y="9084109"/>
            <a:ext cx="401193" cy="1543050"/>
          </a:xfrm>
          <a:custGeom>
            <a:avLst/>
            <a:gdLst/>
            <a:ahLst/>
            <a:cxnLst/>
            <a:rect l="l" t="t" r="r" b="b"/>
            <a:pathLst>
              <a:path w="401193" h="1543050">
                <a:moveTo>
                  <a:pt x="0" y="0"/>
                </a:moveTo>
                <a:lnTo>
                  <a:pt x="401193" y="0"/>
                </a:lnTo>
                <a:lnTo>
                  <a:pt x="401193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577686" y="8823261"/>
            <a:ext cx="1427980" cy="1602834"/>
          </a:xfrm>
          <a:custGeom>
            <a:avLst/>
            <a:gdLst/>
            <a:ahLst/>
            <a:cxnLst/>
            <a:rect l="l" t="t" r="r" b="b"/>
            <a:pathLst>
              <a:path w="1427980" h="1602834">
                <a:moveTo>
                  <a:pt x="0" y="0"/>
                </a:moveTo>
                <a:lnTo>
                  <a:pt x="1427980" y="0"/>
                </a:lnTo>
                <a:lnTo>
                  <a:pt x="1427980" y="1602834"/>
                </a:lnTo>
                <a:lnTo>
                  <a:pt x="0" y="160283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977509" y="8823261"/>
            <a:ext cx="492757" cy="1622851"/>
          </a:xfrm>
          <a:custGeom>
            <a:avLst/>
            <a:gdLst/>
            <a:ahLst/>
            <a:cxnLst/>
            <a:rect l="l" t="t" r="r" b="b"/>
            <a:pathLst>
              <a:path w="492757" h="1622851">
                <a:moveTo>
                  <a:pt x="0" y="0"/>
                </a:moveTo>
                <a:lnTo>
                  <a:pt x="492757" y="0"/>
                </a:lnTo>
                <a:lnTo>
                  <a:pt x="492757" y="1622851"/>
                </a:lnTo>
                <a:lnTo>
                  <a:pt x="0" y="16228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600200" y="1257300"/>
            <a:ext cx="15048230" cy="369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8000" b="1" spc="771">
                <a:solidFill>
                  <a:srgbClr val="98141A"/>
                </a:solidFill>
                <a:ea typeface="思源宋体-超粗体" panose="02020900000000000000" charset="-122"/>
              </a:rPr>
              <a:t>跨越一甲子</a:t>
            </a:r>
            <a:endParaRPr lang="zh-CN" altLang="en-US" sz="8000" b="1" spc="771">
              <a:solidFill>
                <a:srgbClr val="98141A"/>
              </a:solidFill>
              <a:ea typeface="思源宋体-超粗体" panose="02020900000000000000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8000" b="1" spc="771">
                <a:solidFill>
                  <a:srgbClr val="98141A"/>
                </a:solidFill>
                <a:ea typeface="思源宋体-超粗体" panose="02020900000000000000" charset="-122"/>
              </a:rPr>
              <a:t>“枫桥经验”历久弥新</a:t>
            </a:r>
            <a:endParaRPr lang="zh-CN" altLang="en-US" sz="8000" b="1" spc="771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2834074" y="-1533788"/>
            <a:ext cx="8850451" cy="4414163"/>
          </a:xfrm>
          <a:custGeom>
            <a:avLst/>
            <a:gdLst/>
            <a:ahLst/>
            <a:cxnLst/>
            <a:rect l="l" t="t" r="r" b="b"/>
            <a:pathLst>
              <a:path w="8850451" h="4414163">
                <a:moveTo>
                  <a:pt x="0" y="0"/>
                </a:moveTo>
                <a:lnTo>
                  <a:pt x="8850452" y="0"/>
                </a:lnTo>
                <a:lnTo>
                  <a:pt x="8850452" y="4414163"/>
                </a:lnTo>
                <a:lnTo>
                  <a:pt x="0" y="44141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5986766" y="-254565"/>
            <a:ext cx="8850451" cy="4414163"/>
          </a:xfrm>
          <a:custGeom>
            <a:avLst/>
            <a:gdLst/>
            <a:ahLst/>
            <a:cxnLst/>
            <a:rect l="l" t="t" r="r" b="b"/>
            <a:pathLst>
              <a:path w="8850451" h="4414163">
                <a:moveTo>
                  <a:pt x="0" y="0"/>
                </a:moveTo>
                <a:lnTo>
                  <a:pt x="8850451" y="0"/>
                </a:lnTo>
                <a:lnTo>
                  <a:pt x="8850451" y="4414163"/>
                </a:lnTo>
                <a:lnTo>
                  <a:pt x="0" y="44141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6512583" y="6688997"/>
            <a:ext cx="5262834" cy="908297"/>
            <a:chOff x="0" y="0"/>
            <a:chExt cx="7017112" cy="121106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7017112" cy="1211063"/>
              <a:chOff x="0" y="0"/>
              <a:chExt cx="1161179" cy="20040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161179" cy="200405"/>
              </a:xfrm>
              <a:custGeom>
                <a:avLst/>
                <a:gdLst/>
                <a:ahLst/>
                <a:cxnLst/>
                <a:rect l="l" t="t" r="r" b="b"/>
                <a:pathLst>
                  <a:path w="1161179" h="200405">
                    <a:moveTo>
                      <a:pt x="89556" y="0"/>
                    </a:moveTo>
                    <a:lnTo>
                      <a:pt x="1071624" y="0"/>
                    </a:lnTo>
                    <a:cubicBezTo>
                      <a:pt x="1095375" y="0"/>
                      <a:pt x="1118154" y="9435"/>
                      <a:pt x="1134949" y="26230"/>
                    </a:cubicBezTo>
                    <a:cubicBezTo>
                      <a:pt x="1151744" y="43025"/>
                      <a:pt x="1161179" y="65804"/>
                      <a:pt x="1161179" y="89556"/>
                    </a:cubicBezTo>
                    <a:lnTo>
                      <a:pt x="1161179" y="110849"/>
                    </a:lnTo>
                    <a:cubicBezTo>
                      <a:pt x="1161179" y="134601"/>
                      <a:pt x="1151744" y="157379"/>
                      <a:pt x="1134949" y="174174"/>
                    </a:cubicBezTo>
                    <a:cubicBezTo>
                      <a:pt x="1118154" y="190969"/>
                      <a:pt x="1095375" y="200405"/>
                      <a:pt x="1071624" y="200405"/>
                    </a:cubicBezTo>
                    <a:lnTo>
                      <a:pt x="89556" y="200405"/>
                    </a:lnTo>
                    <a:cubicBezTo>
                      <a:pt x="65804" y="200405"/>
                      <a:pt x="43025" y="190969"/>
                      <a:pt x="26230" y="174174"/>
                    </a:cubicBezTo>
                    <a:cubicBezTo>
                      <a:pt x="9435" y="157379"/>
                      <a:pt x="0" y="134601"/>
                      <a:pt x="0" y="110849"/>
                    </a:cubicBezTo>
                    <a:lnTo>
                      <a:pt x="0" y="89556"/>
                    </a:lnTo>
                    <a:cubicBezTo>
                      <a:pt x="0" y="65804"/>
                      <a:pt x="9435" y="43025"/>
                      <a:pt x="26230" y="26230"/>
                    </a:cubicBezTo>
                    <a:cubicBezTo>
                      <a:pt x="43025" y="9435"/>
                      <a:pt x="65804" y="0"/>
                      <a:pt x="8955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98141A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161179" cy="2289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0" y="185709"/>
              <a:ext cx="6920466" cy="841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25"/>
                </a:lnSpc>
              </a:pPr>
              <a:r>
                <a:rPr lang="zh-CN" altLang="en-US" sz="3520" b="1" spc="249">
                  <a:solidFill>
                    <a:srgbClr val="98141A"/>
                  </a:solidFill>
                  <a:ea typeface="思源宋体-超粗体" panose="02020900000000000000" charset="-122"/>
                </a:rPr>
                <a:t>习概第七小组</a:t>
              </a:r>
              <a:endParaRPr lang="zh-CN" altLang="en-US" sz="3520" b="1" spc="249">
                <a:solidFill>
                  <a:srgbClr val="98141A"/>
                </a:solidFill>
                <a:ea typeface="思源宋体-超粗体" panose="02020900000000000000" charset="-122"/>
              </a:endParaRPr>
            </a:p>
          </p:txBody>
        </p:sp>
      </p:grpSp>
      <p:sp>
        <p:nvSpPr>
          <p:cNvPr id="33" name="Freeform 33"/>
          <p:cNvSpPr/>
          <p:nvPr/>
        </p:nvSpPr>
        <p:spPr>
          <a:xfrm>
            <a:off x="580870" y="1028700"/>
            <a:ext cx="951163" cy="923817"/>
          </a:xfrm>
          <a:custGeom>
            <a:avLst/>
            <a:gdLst/>
            <a:ahLst/>
            <a:cxnLst/>
            <a:rect l="l" t="t" r="r" b="b"/>
            <a:pathLst>
              <a:path w="951163" h="923817">
                <a:moveTo>
                  <a:pt x="0" y="0"/>
                </a:moveTo>
                <a:lnTo>
                  <a:pt x="951162" y="0"/>
                </a:lnTo>
                <a:lnTo>
                  <a:pt x="951162" y="923817"/>
                </a:lnTo>
                <a:lnTo>
                  <a:pt x="0" y="9238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209800" y="4415790"/>
            <a:ext cx="13964920" cy="13379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5205"/>
              </a:lnSpc>
            </a:pPr>
            <a:r>
              <a:rPr lang="en-US" altLang="zh-CN" sz="4400" b="1" spc="359">
                <a:solidFill>
                  <a:srgbClr val="000000"/>
                </a:solidFill>
                <a:ea typeface="思源宋体 Heavy" panose="02020900000000000000" charset="-122"/>
                <a:sym typeface="+mn-ea"/>
              </a:rPr>
              <a:t>——</a:t>
            </a:r>
            <a:r>
              <a:rPr lang="zh-CN" altLang="en-US" sz="4400" b="1" spc="359">
                <a:solidFill>
                  <a:srgbClr val="000000"/>
                </a:solidFill>
                <a:ea typeface="思源宋体 Heavy" panose="02020900000000000000" charset="-122"/>
                <a:sym typeface="+mn-ea"/>
              </a:rPr>
              <a:t>化解基层矛盾，</a:t>
            </a:r>
            <a:r>
              <a:rPr lang="en-US" altLang="zh-CN" sz="4400" b="1" spc="359">
                <a:solidFill>
                  <a:srgbClr val="000000"/>
                </a:solidFill>
                <a:ea typeface="思源宋体 Heavy" panose="02020900000000000000" charset="-122"/>
              </a:rPr>
              <a:t>发展“枫桥经验”</a:t>
            </a:r>
            <a:endParaRPr lang="en-US" altLang="zh-CN" sz="4400" b="1" spc="359">
              <a:solidFill>
                <a:srgbClr val="000000"/>
              </a:solidFill>
              <a:ea typeface="思源宋体 Heavy" panose="02020900000000000000" charset="-12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37867" y="5735855"/>
            <a:ext cx="1002109" cy="5056514"/>
          </a:xfrm>
          <a:custGeom>
            <a:avLst/>
            <a:gdLst/>
            <a:ahLst/>
            <a:cxnLst/>
            <a:rect l="l" t="t" r="r" b="b"/>
            <a:pathLst>
              <a:path w="1002109" h="5056514">
                <a:moveTo>
                  <a:pt x="0" y="0"/>
                </a:moveTo>
                <a:lnTo>
                  <a:pt x="1002109" y="0"/>
                </a:lnTo>
                <a:lnTo>
                  <a:pt x="1002109" y="5056514"/>
                </a:lnTo>
                <a:lnTo>
                  <a:pt x="0" y="5056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7545935"/>
            <a:ext cx="2017861" cy="2264946"/>
          </a:xfrm>
          <a:custGeom>
            <a:avLst/>
            <a:gdLst/>
            <a:ahLst/>
            <a:cxnLst/>
            <a:rect l="l" t="t" r="r" b="b"/>
            <a:pathLst>
              <a:path w="2017861" h="2264946">
                <a:moveTo>
                  <a:pt x="0" y="0"/>
                </a:moveTo>
                <a:lnTo>
                  <a:pt x="2017861" y="0"/>
                </a:lnTo>
                <a:lnTo>
                  <a:pt x="2017861" y="2264946"/>
                </a:lnTo>
                <a:lnTo>
                  <a:pt x="0" y="2264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0" y="8264112"/>
            <a:ext cx="14692518" cy="2363047"/>
          </a:xfrm>
          <a:custGeom>
            <a:avLst/>
            <a:gdLst/>
            <a:ahLst/>
            <a:cxnLst/>
            <a:rect l="l" t="t" r="r" b="b"/>
            <a:pathLst>
              <a:path w="14692518" h="2363047">
                <a:moveTo>
                  <a:pt x="0" y="0"/>
                </a:moveTo>
                <a:lnTo>
                  <a:pt x="14692518" y="0"/>
                </a:lnTo>
                <a:lnTo>
                  <a:pt x="14692518" y="2363047"/>
                </a:lnTo>
                <a:lnTo>
                  <a:pt x="0" y="236304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109601" y="8679355"/>
            <a:ext cx="6178399" cy="1607645"/>
          </a:xfrm>
          <a:custGeom>
            <a:avLst/>
            <a:gdLst/>
            <a:ahLst/>
            <a:cxnLst/>
            <a:rect l="l" t="t" r="r" b="b"/>
            <a:pathLst>
              <a:path w="6178399" h="1607645">
                <a:moveTo>
                  <a:pt x="6178399" y="0"/>
                </a:moveTo>
                <a:lnTo>
                  <a:pt x="0" y="0"/>
                </a:lnTo>
                <a:lnTo>
                  <a:pt x="0" y="1607645"/>
                </a:lnTo>
                <a:lnTo>
                  <a:pt x="6178399" y="1607645"/>
                </a:lnTo>
                <a:lnTo>
                  <a:pt x="617839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79355"/>
            <a:ext cx="12109601" cy="1947628"/>
          </a:xfrm>
          <a:custGeom>
            <a:avLst/>
            <a:gdLst/>
            <a:ahLst/>
            <a:cxnLst/>
            <a:rect l="l" t="t" r="r" b="b"/>
            <a:pathLst>
              <a:path w="12109601" h="1947628">
                <a:moveTo>
                  <a:pt x="0" y="0"/>
                </a:moveTo>
                <a:lnTo>
                  <a:pt x="12109601" y="0"/>
                </a:lnTo>
                <a:lnTo>
                  <a:pt x="12109601" y="1947628"/>
                </a:lnTo>
                <a:lnTo>
                  <a:pt x="0" y="194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2064" y="522463"/>
            <a:ext cx="1012474" cy="101247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1224" y="601623"/>
            <a:ext cx="854154" cy="8541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2064" y="725035"/>
            <a:ext cx="1006912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5"/>
              </a:lnSpc>
            </a:pPr>
            <a:r>
              <a:rPr lang="en-US" sz="3255" spc="231">
                <a:solidFill>
                  <a:srgbClr val="FFFFE8"/>
                </a:solidFill>
                <a:latin typeface="思源宋体-超粗体" panose="02020900000000000000" charset="-122"/>
              </a:rPr>
              <a:t>03</a:t>
            </a:r>
            <a:endParaRPr lang="en-US" sz="3255" spc="231">
              <a:solidFill>
                <a:srgbClr val="FFFFE8"/>
              </a:solidFill>
              <a:latin typeface="思源宋体-超粗体" panose="020209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81175" y="457200"/>
            <a:ext cx="83940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CN" sz="6000" spc="426">
                <a:solidFill>
                  <a:srgbClr val="98141A"/>
                </a:solidFill>
                <a:ea typeface="思源宋体-超粗体" panose="02020900000000000000" charset="-122"/>
              </a:rPr>
              <a:t>“</a:t>
            </a:r>
            <a:r>
              <a:rPr lang="zh-CN" altLang="en-US" sz="6000" spc="426">
                <a:solidFill>
                  <a:srgbClr val="98141A"/>
                </a:solidFill>
                <a:ea typeface="思源宋体-超粗体" panose="02020900000000000000" charset="-122"/>
              </a:rPr>
              <a:t>枫桥经验</a:t>
            </a:r>
            <a:r>
              <a:rPr lang="en-US" altLang="zh-CN" sz="6000" spc="426">
                <a:solidFill>
                  <a:srgbClr val="98141A"/>
                </a:solidFill>
                <a:ea typeface="思源宋体-超粗体" panose="02020900000000000000" charset="-122"/>
              </a:rPr>
              <a:t>”</a:t>
            </a:r>
            <a:r>
              <a:rPr lang="zh-CN" altLang="en-US" sz="6000" spc="426">
                <a:solidFill>
                  <a:srgbClr val="98141A"/>
                </a:solidFill>
                <a:ea typeface="思源宋体-超粗体" panose="02020900000000000000" charset="-122"/>
              </a:rPr>
              <a:t>与矛盾纠纷</a:t>
            </a:r>
            <a:endParaRPr lang="zh-CN" altLang="en-US" sz="6000" spc="426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4335" y="2122170"/>
            <a:ext cx="772033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3600" spc="255">
                <a:solidFill>
                  <a:srgbClr val="98141A"/>
                </a:solidFill>
                <a:ea typeface="思源宋体 Bold" panose="02020700000000000000" charset="-122"/>
              </a:rPr>
              <a:t>注重</a:t>
            </a:r>
            <a:r>
              <a:rPr lang="en-US" sz="3600" spc="255">
                <a:solidFill>
                  <a:srgbClr val="98141A"/>
                </a:solidFill>
                <a:ea typeface="思源宋体 Bold" panose="02020700000000000000" charset="-122"/>
              </a:rPr>
              <a:t>矛盾预防化解和社会长治久安</a:t>
            </a:r>
            <a:endParaRPr lang="en-US"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664539" y="2931341"/>
            <a:ext cx="9343021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658976" y="3021828"/>
            <a:ext cx="9412847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400">
                <a:solidFill>
                  <a:srgbClr val="454545"/>
                </a:solidFill>
                <a:ea typeface="思源宋体 Semi-Bold" panose="02020600000000000000" charset="-122"/>
              </a:rPr>
              <a:t>新时代“枫桥经验”强调各级党委、政府及社会力量、人民群众协同治理，综合运用法律、行政、政策等手段，预防化解各种民间纠纷、行政纠纷、经济纠纷和群体性纠纷</a:t>
            </a:r>
            <a:r>
              <a:rPr lang="zh-CN" altLang="en-US" sz="2400">
                <a:solidFill>
                  <a:srgbClr val="454545"/>
                </a:solidFill>
                <a:ea typeface="思源宋体 Semi-Bold" panose="02020600000000000000" charset="-122"/>
              </a:rPr>
              <a:t>。</a:t>
            </a:r>
            <a:endParaRPr lang="zh-CN" altLang="en-US" sz="2400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  <p:sp>
        <p:nvSpPr>
          <p:cNvPr id="24" name="TextBox 12"/>
          <p:cNvSpPr txBox="1"/>
          <p:nvPr>
            <p:custDataLst>
              <p:tags r:id="rId3"/>
            </p:custDataLst>
          </p:nvPr>
        </p:nvSpPr>
        <p:spPr>
          <a:xfrm>
            <a:off x="1600200" y="5400675"/>
            <a:ext cx="772033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sz="3600" spc="255">
                <a:solidFill>
                  <a:srgbClr val="98141A"/>
                </a:solidFill>
                <a:ea typeface="思源宋体 Bold" panose="02020700000000000000" charset="-122"/>
              </a:rPr>
              <a:t>发挥各方优势形成社会治理共同体</a:t>
            </a:r>
            <a:endParaRPr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sp>
        <p:nvSpPr>
          <p:cNvPr id="25" name="AutoShape 13"/>
          <p:cNvSpPr/>
          <p:nvPr>
            <p:custDataLst>
              <p:tags r:id="rId4"/>
            </p:custDataLst>
          </p:nvPr>
        </p:nvSpPr>
        <p:spPr>
          <a:xfrm>
            <a:off x="1600404" y="6209846"/>
            <a:ext cx="9343021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14"/>
          <p:cNvSpPr txBox="1"/>
          <p:nvPr>
            <p:custDataLst>
              <p:tags r:id="rId5"/>
            </p:custDataLst>
          </p:nvPr>
        </p:nvSpPr>
        <p:spPr>
          <a:xfrm>
            <a:off x="1594841" y="6300333"/>
            <a:ext cx="9412847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sz="2400">
                <a:solidFill>
                  <a:srgbClr val="454545"/>
                </a:solidFill>
                <a:ea typeface="思源宋体 Semi-Bold" panose="02020600000000000000" charset="-122"/>
              </a:rPr>
              <a:t>“枫桥经验”的基本精神</a:t>
            </a:r>
            <a:r>
              <a:rPr lang="zh-CN" sz="2400">
                <a:solidFill>
                  <a:srgbClr val="454545"/>
                </a:solidFill>
                <a:ea typeface="思源宋体 Semi-Bold" panose="02020600000000000000" charset="-122"/>
              </a:rPr>
              <a:t>强调形成多元主体协同，实现党领导下的政府治理和社会调节、居民自治良性互动，最大程度地增进公共利益。发挥各方优势，形成利害相关的社会治理共同体</a:t>
            </a:r>
            <a:endParaRPr lang="zh-CN" sz="2400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11201400" y="1028700"/>
            <a:ext cx="6760845" cy="7896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109601" y="8679355"/>
            <a:ext cx="6178399" cy="1607645"/>
          </a:xfrm>
          <a:custGeom>
            <a:avLst/>
            <a:gdLst/>
            <a:ahLst/>
            <a:cxnLst/>
            <a:rect l="l" t="t" r="r" b="b"/>
            <a:pathLst>
              <a:path w="6178399" h="1607645">
                <a:moveTo>
                  <a:pt x="6178399" y="0"/>
                </a:moveTo>
                <a:lnTo>
                  <a:pt x="0" y="0"/>
                </a:lnTo>
                <a:lnTo>
                  <a:pt x="0" y="1607645"/>
                </a:lnTo>
                <a:lnTo>
                  <a:pt x="6178399" y="1607645"/>
                </a:lnTo>
                <a:lnTo>
                  <a:pt x="617839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79355"/>
            <a:ext cx="12109601" cy="1947628"/>
          </a:xfrm>
          <a:custGeom>
            <a:avLst/>
            <a:gdLst/>
            <a:ahLst/>
            <a:cxnLst/>
            <a:rect l="l" t="t" r="r" b="b"/>
            <a:pathLst>
              <a:path w="12109601" h="1947628">
                <a:moveTo>
                  <a:pt x="0" y="0"/>
                </a:moveTo>
                <a:lnTo>
                  <a:pt x="12109601" y="0"/>
                </a:lnTo>
                <a:lnTo>
                  <a:pt x="12109601" y="1947628"/>
                </a:lnTo>
                <a:lnTo>
                  <a:pt x="0" y="194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2064" y="522463"/>
            <a:ext cx="1012474" cy="101247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1224" y="601623"/>
            <a:ext cx="854154" cy="8541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2064" y="725035"/>
            <a:ext cx="1006912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5"/>
              </a:lnSpc>
            </a:pPr>
            <a:r>
              <a:rPr lang="en-US" sz="3255" spc="231">
                <a:solidFill>
                  <a:srgbClr val="FFFFE8"/>
                </a:solidFill>
                <a:latin typeface="思源宋体-超粗体" panose="02020900000000000000" charset="-122"/>
              </a:rPr>
              <a:t>03</a:t>
            </a:r>
            <a:endParaRPr lang="en-US" sz="3255" spc="231">
              <a:solidFill>
                <a:srgbClr val="FFFFE8"/>
              </a:solidFill>
              <a:latin typeface="思源宋体-超粗体" panose="020209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81175" y="457200"/>
            <a:ext cx="83940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CN" sz="6000" spc="426">
                <a:solidFill>
                  <a:srgbClr val="98141A"/>
                </a:solidFill>
                <a:ea typeface="思源宋体-超粗体" panose="02020900000000000000" charset="-122"/>
              </a:rPr>
              <a:t>“</a:t>
            </a:r>
            <a:r>
              <a:rPr lang="zh-CN" altLang="en-US" sz="6000" spc="426">
                <a:solidFill>
                  <a:srgbClr val="98141A"/>
                </a:solidFill>
                <a:ea typeface="思源宋体-超粗体" panose="02020900000000000000" charset="-122"/>
              </a:rPr>
              <a:t>枫桥经验</a:t>
            </a:r>
            <a:r>
              <a:rPr lang="en-US" altLang="zh-CN" sz="6000" spc="426">
                <a:solidFill>
                  <a:srgbClr val="98141A"/>
                </a:solidFill>
                <a:ea typeface="思源宋体-超粗体" panose="02020900000000000000" charset="-122"/>
              </a:rPr>
              <a:t>”</a:t>
            </a:r>
            <a:r>
              <a:rPr lang="zh-CN" altLang="en-US" sz="6000" spc="426">
                <a:solidFill>
                  <a:srgbClr val="98141A"/>
                </a:solidFill>
                <a:ea typeface="思源宋体-超粗体" panose="02020900000000000000" charset="-122"/>
              </a:rPr>
              <a:t>与矛盾纠纷</a:t>
            </a:r>
            <a:endParaRPr lang="zh-CN" altLang="en-US" sz="6000" spc="426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4335" y="2122170"/>
            <a:ext cx="772033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sz="3600" spc="255">
                <a:solidFill>
                  <a:srgbClr val="98141A"/>
                </a:solidFill>
                <a:ea typeface="思源宋体 Bold" panose="02020700000000000000" charset="-122"/>
              </a:rPr>
              <a:t>重视城乡社区的有效治理</a:t>
            </a:r>
            <a:endParaRPr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664539" y="2931341"/>
            <a:ext cx="9343021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658976" y="3021828"/>
            <a:ext cx="941284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sz="2400">
                <a:solidFill>
                  <a:srgbClr val="454545"/>
                </a:solidFill>
                <a:ea typeface="思源宋体 Semi-Bold" panose="02020600000000000000" charset="-122"/>
              </a:rPr>
              <a:t>新时代“枫桥经验”强调重视城乡社区矛盾化解，以基层“小平安”促进社会“大平安”，正是其源头治理功能的彰显。</a:t>
            </a:r>
            <a:endParaRPr sz="2400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  <p:sp>
        <p:nvSpPr>
          <p:cNvPr id="24" name="TextBox 12"/>
          <p:cNvSpPr txBox="1"/>
          <p:nvPr>
            <p:custDataLst>
              <p:tags r:id="rId3"/>
            </p:custDataLst>
          </p:nvPr>
        </p:nvSpPr>
        <p:spPr>
          <a:xfrm>
            <a:off x="1600200" y="5400675"/>
            <a:ext cx="772033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sz="3600" spc="255">
                <a:solidFill>
                  <a:srgbClr val="98141A"/>
                </a:solidFill>
                <a:ea typeface="思源宋体 Bold" panose="02020700000000000000" charset="-122"/>
              </a:rPr>
              <a:t>依托法律、文化、科技等相互支撑</a:t>
            </a:r>
            <a:endParaRPr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sp>
        <p:nvSpPr>
          <p:cNvPr id="25" name="AutoShape 13"/>
          <p:cNvSpPr/>
          <p:nvPr>
            <p:custDataLst>
              <p:tags r:id="rId4"/>
            </p:custDataLst>
          </p:nvPr>
        </p:nvSpPr>
        <p:spPr>
          <a:xfrm>
            <a:off x="1600404" y="6209846"/>
            <a:ext cx="9343021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14"/>
          <p:cNvSpPr txBox="1"/>
          <p:nvPr>
            <p:custDataLst>
              <p:tags r:id="rId5"/>
            </p:custDataLst>
          </p:nvPr>
        </p:nvSpPr>
        <p:spPr>
          <a:xfrm>
            <a:off x="1594841" y="6300333"/>
            <a:ext cx="9412847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sz="2400">
                <a:solidFill>
                  <a:srgbClr val="454545"/>
                </a:solidFill>
                <a:ea typeface="思源宋体 Semi-Bold" panose="02020600000000000000" charset="-122"/>
              </a:rPr>
              <a:t>根据治理需求的变化，以务实理性的态度充分挖掘并综合运用法律、文化和科技等各种资源，确保社会秩序良性发展、公平正义及时实现，是新时代“枫桥经验”经久不衰的一大动力。</a:t>
            </a:r>
            <a:endParaRPr sz="2400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  <p:pic>
        <p:nvPicPr>
          <p:cNvPr id="103" name="图片 102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137265" y="1375410"/>
            <a:ext cx="6826885" cy="6824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593514" y="6743538"/>
            <a:ext cx="13642416" cy="3549812"/>
          </a:xfrm>
          <a:custGeom>
            <a:avLst/>
            <a:gdLst/>
            <a:ahLst/>
            <a:cxnLst/>
            <a:rect l="l" t="t" r="r" b="b"/>
            <a:pathLst>
              <a:path w="13642416" h="3549812">
                <a:moveTo>
                  <a:pt x="13642416" y="0"/>
                </a:moveTo>
                <a:lnTo>
                  <a:pt x="0" y="0"/>
                </a:lnTo>
                <a:lnTo>
                  <a:pt x="0" y="3549812"/>
                </a:lnTo>
                <a:lnTo>
                  <a:pt x="13642416" y="3549812"/>
                </a:lnTo>
                <a:lnTo>
                  <a:pt x="13642416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663417" y="-2627112"/>
            <a:ext cx="11254580" cy="5613222"/>
          </a:xfrm>
          <a:custGeom>
            <a:avLst/>
            <a:gdLst/>
            <a:ahLst/>
            <a:cxnLst/>
            <a:rect l="l" t="t" r="r" b="b"/>
            <a:pathLst>
              <a:path w="11254580" h="5613222">
                <a:moveTo>
                  <a:pt x="0" y="0"/>
                </a:moveTo>
                <a:lnTo>
                  <a:pt x="11254581" y="0"/>
                </a:lnTo>
                <a:lnTo>
                  <a:pt x="11254581" y="5613222"/>
                </a:lnTo>
                <a:lnTo>
                  <a:pt x="0" y="561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32440" y="7567101"/>
            <a:ext cx="8950495" cy="3164077"/>
            <a:chOff x="0" y="0"/>
            <a:chExt cx="11933994" cy="4218769"/>
          </a:xfrm>
        </p:grpSpPr>
        <p:sp>
          <p:nvSpPr>
            <p:cNvPr id="5" name="Freeform 5"/>
            <p:cNvSpPr/>
            <p:nvPr/>
          </p:nvSpPr>
          <p:spPr>
            <a:xfrm>
              <a:off x="9269643" y="1119059"/>
              <a:ext cx="2664351" cy="2990598"/>
            </a:xfrm>
            <a:custGeom>
              <a:avLst/>
              <a:gdLst/>
              <a:ahLst/>
              <a:cxnLst/>
              <a:rect l="l" t="t" r="r" b="b"/>
              <a:pathLst>
                <a:path w="2664351" h="2990598">
                  <a:moveTo>
                    <a:pt x="0" y="0"/>
                  </a:moveTo>
                  <a:lnTo>
                    <a:pt x="2664351" y="0"/>
                  </a:lnTo>
                  <a:lnTo>
                    <a:pt x="2664351" y="2990599"/>
                  </a:lnTo>
                  <a:lnTo>
                    <a:pt x="0" y="2990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592289" y="1556380"/>
              <a:ext cx="2398714" cy="2359463"/>
            </a:xfrm>
            <a:custGeom>
              <a:avLst/>
              <a:gdLst/>
              <a:ahLst/>
              <a:cxnLst/>
              <a:rect l="l" t="t" r="r" b="b"/>
              <a:pathLst>
                <a:path w="2398714" h="2359463">
                  <a:moveTo>
                    <a:pt x="0" y="0"/>
                  </a:moveTo>
                  <a:lnTo>
                    <a:pt x="2398715" y="0"/>
                  </a:lnTo>
                  <a:lnTo>
                    <a:pt x="2398715" y="2359463"/>
                  </a:lnTo>
                  <a:lnTo>
                    <a:pt x="0" y="2359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841997" y="1079558"/>
              <a:ext cx="805924" cy="3099710"/>
            </a:xfrm>
            <a:custGeom>
              <a:avLst/>
              <a:gdLst/>
              <a:ahLst/>
              <a:cxnLst/>
              <a:rect l="l" t="t" r="r" b="b"/>
              <a:pathLst>
                <a:path w="805924" h="3099710">
                  <a:moveTo>
                    <a:pt x="0" y="0"/>
                  </a:moveTo>
                  <a:lnTo>
                    <a:pt x="805925" y="0"/>
                  </a:lnTo>
                  <a:lnTo>
                    <a:pt x="805925" y="3099709"/>
                  </a:lnTo>
                  <a:lnTo>
                    <a:pt x="0" y="3099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048507" y="0"/>
              <a:ext cx="1037413" cy="4046647"/>
            </a:xfrm>
            <a:custGeom>
              <a:avLst/>
              <a:gdLst/>
              <a:ahLst/>
              <a:cxnLst/>
              <a:rect l="l" t="t" r="r" b="b"/>
              <a:pathLst>
                <a:path w="1037413" h="4046647">
                  <a:moveTo>
                    <a:pt x="0" y="0"/>
                  </a:moveTo>
                  <a:lnTo>
                    <a:pt x="1037413" y="0"/>
                  </a:lnTo>
                  <a:lnTo>
                    <a:pt x="1037413" y="4046647"/>
                  </a:lnTo>
                  <a:lnTo>
                    <a:pt x="0" y="4046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95568" y="236181"/>
              <a:ext cx="1197265" cy="3943087"/>
            </a:xfrm>
            <a:custGeom>
              <a:avLst/>
              <a:gdLst/>
              <a:ahLst/>
              <a:cxnLst/>
              <a:rect l="l" t="t" r="r" b="b"/>
              <a:pathLst>
                <a:path w="1197265" h="3943087">
                  <a:moveTo>
                    <a:pt x="0" y="0"/>
                  </a:moveTo>
                  <a:lnTo>
                    <a:pt x="1197264" y="0"/>
                  </a:lnTo>
                  <a:lnTo>
                    <a:pt x="1197264" y="3943086"/>
                  </a:lnTo>
                  <a:lnTo>
                    <a:pt x="0" y="394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647922" y="393289"/>
              <a:ext cx="614306" cy="3099710"/>
            </a:xfrm>
            <a:custGeom>
              <a:avLst/>
              <a:gdLst/>
              <a:ahLst/>
              <a:cxnLst/>
              <a:rect l="l" t="t" r="r" b="b"/>
              <a:pathLst>
                <a:path w="614306" h="3099710">
                  <a:moveTo>
                    <a:pt x="0" y="0"/>
                  </a:moveTo>
                  <a:lnTo>
                    <a:pt x="614306" y="0"/>
                  </a:lnTo>
                  <a:lnTo>
                    <a:pt x="614306" y="3099710"/>
                  </a:lnTo>
                  <a:lnTo>
                    <a:pt x="0" y="3099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461487"/>
              <a:ext cx="2538329" cy="2496792"/>
            </a:xfrm>
            <a:custGeom>
              <a:avLst/>
              <a:gdLst/>
              <a:ahLst/>
              <a:cxnLst/>
              <a:rect l="l" t="t" r="r" b="b"/>
              <a:pathLst>
                <a:path w="2538329" h="2496792">
                  <a:moveTo>
                    <a:pt x="0" y="0"/>
                  </a:moveTo>
                  <a:lnTo>
                    <a:pt x="2538329" y="0"/>
                  </a:lnTo>
                  <a:lnTo>
                    <a:pt x="2538329" y="2496793"/>
                  </a:lnTo>
                  <a:lnTo>
                    <a:pt x="0" y="2496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0299596" y="1893987"/>
              <a:ext cx="604443" cy="2324782"/>
            </a:xfrm>
            <a:custGeom>
              <a:avLst/>
              <a:gdLst/>
              <a:ahLst/>
              <a:cxnLst/>
              <a:rect l="l" t="t" r="r" b="b"/>
              <a:pathLst>
                <a:path w="604443" h="2324782">
                  <a:moveTo>
                    <a:pt x="0" y="0"/>
                  </a:moveTo>
                  <a:lnTo>
                    <a:pt x="604444" y="0"/>
                  </a:lnTo>
                  <a:lnTo>
                    <a:pt x="604444" y="2324782"/>
                  </a:lnTo>
                  <a:lnTo>
                    <a:pt x="0" y="232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854040" y="1461487"/>
              <a:ext cx="2151415" cy="2414854"/>
            </a:xfrm>
            <a:custGeom>
              <a:avLst/>
              <a:gdLst/>
              <a:ahLst/>
              <a:cxnLst/>
              <a:rect l="l" t="t" r="r" b="b"/>
              <a:pathLst>
                <a:path w="2151415" h="2414854">
                  <a:moveTo>
                    <a:pt x="0" y="0"/>
                  </a:moveTo>
                  <a:lnTo>
                    <a:pt x="2151415" y="0"/>
                  </a:lnTo>
                  <a:lnTo>
                    <a:pt x="2151415" y="2414854"/>
                  </a:lnTo>
                  <a:lnTo>
                    <a:pt x="0" y="2414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160035" y="1461487"/>
              <a:ext cx="742395" cy="2445012"/>
            </a:xfrm>
            <a:custGeom>
              <a:avLst/>
              <a:gdLst/>
              <a:ahLst/>
              <a:cxnLst/>
              <a:rect l="l" t="t" r="r" b="b"/>
              <a:pathLst>
                <a:path w="742395" h="2445012">
                  <a:moveTo>
                    <a:pt x="0" y="0"/>
                  </a:moveTo>
                  <a:lnTo>
                    <a:pt x="742394" y="0"/>
                  </a:lnTo>
                  <a:lnTo>
                    <a:pt x="742394" y="2445013"/>
                  </a:lnTo>
                  <a:lnTo>
                    <a:pt x="0" y="244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0" y="8764703"/>
            <a:ext cx="11580040" cy="1862456"/>
          </a:xfrm>
          <a:custGeom>
            <a:avLst/>
            <a:gdLst/>
            <a:ahLst/>
            <a:cxnLst/>
            <a:rect l="l" t="t" r="r" b="b"/>
            <a:pathLst>
              <a:path w="11580040" h="1862456">
                <a:moveTo>
                  <a:pt x="0" y="0"/>
                </a:moveTo>
                <a:lnTo>
                  <a:pt x="11580040" y="0"/>
                </a:lnTo>
                <a:lnTo>
                  <a:pt x="11580040" y="1862456"/>
                </a:lnTo>
                <a:lnTo>
                  <a:pt x="0" y="18624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861064" y="0"/>
            <a:ext cx="4262006" cy="2647771"/>
          </a:xfrm>
          <a:custGeom>
            <a:avLst/>
            <a:gdLst/>
            <a:ahLst/>
            <a:cxnLst/>
            <a:rect l="l" t="t" r="r" b="b"/>
            <a:pathLst>
              <a:path w="4262006" h="2647771">
                <a:moveTo>
                  <a:pt x="0" y="0"/>
                </a:moveTo>
                <a:lnTo>
                  <a:pt x="4262005" y="0"/>
                </a:lnTo>
                <a:lnTo>
                  <a:pt x="4262005" y="2647771"/>
                </a:lnTo>
                <a:lnTo>
                  <a:pt x="0" y="2647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4502065" y="2986110"/>
            <a:ext cx="3361503" cy="336150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598502" y="3082547"/>
            <a:ext cx="3168629" cy="316862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493529" y="3638860"/>
            <a:ext cx="3378575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5"/>
              </a:lnSpc>
            </a:pPr>
            <a:r>
              <a:rPr lang="en-US" sz="10805" spc="767">
                <a:solidFill>
                  <a:srgbClr val="FFFFE8"/>
                </a:solidFill>
                <a:latin typeface="思源宋体-超粗体" panose="02020900000000000000" charset="-122"/>
              </a:rPr>
              <a:t>04</a:t>
            </a:r>
            <a:endParaRPr lang="en-US" sz="10805" spc="767">
              <a:solidFill>
                <a:srgbClr val="FFFFE8"/>
              </a:solidFill>
              <a:latin typeface="思源宋体-超粗体" panose="020209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11748" y="3543201"/>
            <a:ext cx="5365168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00"/>
              </a:lnSpc>
            </a:pPr>
            <a:r>
              <a:rPr lang="zh-CN" altLang="en-US" sz="8715" spc="618">
                <a:solidFill>
                  <a:srgbClr val="98141A"/>
                </a:solidFill>
                <a:ea typeface="思源宋体-超粗体" panose="02020900000000000000" charset="-122"/>
              </a:rPr>
              <a:t>总结</a:t>
            </a:r>
            <a:endParaRPr lang="zh-CN" altLang="en-US" sz="8715" spc="618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27" name="TextBox 23"/>
          <p:cNvSpPr txBox="1"/>
          <p:nvPr>
            <p:custDataLst>
              <p:tags r:id="rId11"/>
            </p:custDataLst>
          </p:nvPr>
        </p:nvSpPr>
        <p:spPr>
          <a:xfrm>
            <a:off x="8125460" y="5275580"/>
            <a:ext cx="8267700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zh-CN" altLang="en-US" sz="2800">
                <a:solidFill>
                  <a:srgbClr val="454545"/>
                </a:solidFill>
                <a:ea typeface="思源宋体 Semi-Bold" panose="02020600000000000000" charset="-122"/>
              </a:rPr>
              <a:t>至此，我们怎样给</a:t>
            </a:r>
            <a:r>
              <a:rPr lang="en-US" altLang="zh-CN" sz="2800">
                <a:solidFill>
                  <a:srgbClr val="454545"/>
                </a:solidFill>
                <a:ea typeface="思源宋体 Semi-Bold" panose="02020600000000000000" charset="-122"/>
              </a:rPr>
              <a:t>”</a:t>
            </a:r>
            <a:r>
              <a:rPr lang="zh-CN" altLang="en-US" sz="2800">
                <a:solidFill>
                  <a:srgbClr val="454545"/>
                </a:solidFill>
                <a:ea typeface="思源宋体 Semi-Bold" panose="02020600000000000000" charset="-122"/>
              </a:rPr>
              <a:t>枫桥经验</a:t>
            </a:r>
            <a:r>
              <a:rPr lang="en-US" altLang="zh-CN" sz="2800">
                <a:solidFill>
                  <a:srgbClr val="454545"/>
                </a:solidFill>
                <a:ea typeface="思源宋体 Semi-Bold" panose="02020600000000000000" charset="-122"/>
              </a:rPr>
              <a:t>“</a:t>
            </a:r>
            <a:r>
              <a:rPr lang="zh-CN" altLang="en-US" sz="2800">
                <a:solidFill>
                  <a:srgbClr val="454545"/>
                </a:solidFill>
                <a:ea typeface="思源宋体 Semi-Bold" panose="02020600000000000000" charset="-122"/>
              </a:rPr>
              <a:t>下一个概括性的定义？</a:t>
            </a:r>
            <a:endParaRPr lang="zh-CN" altLang="en-US" sz="2800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109601" y="8679355"/>
            <a:ext cx="6178399" cy="1607645"/>
          </a:xfrm>
          <a:custGeom>
            <a:avLst/>
            <a:gdLst/>
            <a:ahLst/>
            <a:cxnLst/>
            <a:rect l="l" t="t" r="r" b="b"/>
            <a:pathLst>
              <a:path w="6178399" h="1607645">
                <a:moveTo>
                  <a:pt x="6178399" y="0"/>
                </a:moveTo>
                <a:lnTo>
                  <a:pt x="0" y="0"/>
                </a:lnTo>
                <a:lnTo>
                  <a:pt x="0" y="1607645"/>
                </a:lnTo>
                <a:lnTo>
                  <a:pt x="6178399" y="1607645"/>
                </a:lnTo>
                <a:lnTo>
                  <a:pt x="617839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79355"/>
            <a:ext cx="12109601" cy="1947628"/>
          </a:xfrm>
          <a:custGeom>
            <a:avLst/>
            <a:gdLst/>
            <a:ahLst/>
            <a:cxnLst/>
            <a:rect l="l" t="t" r="r" b="b"/>
            <a:pathLst>
              <a:path w="12109601" h="1947628">
                <a:moveTo>
                  <a:pt x="0" y="0"/>
                </a:moveTo>
                <a:lnTo>
                  <a:pt x="12109601" y="0"/>
                </a:lnTo>
                <a:lnTo>
                  <a:pt x="12109601" y="1947628"/>
                </a:lnTo>
                <a:lnTo>
                  <a:pt x="0" y="194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1175" y="457200"/>
            <a:ext cx="1236726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CN" sz="6000" spc="426">
                <a:solidFill>
                  <a:srgbClr val="98141A"/>
                </a:solidFill>
                <a:ea typeface="思源宋体-超粗体" panose="02020900000000000000" charset="-122"/>
              </a:rPr>
              <a:t>“</a:t>
            </a:r>
            <a:r>
              <a:rPr lang="zh-CN" altLang="en-US" sz="6000" spc="426">
                <a:solidFill>
                  <a:srgbClr val="98141A"/>
                </a:solidFill>
                <a:ea typeface="思源宋体-超粗体" panose="02020900000000000000" charset="-122"/>
              </a:rPr>
              <a:t>枫桥经验</a:t>
            </a:r>
            <a:r>
              <a:rPr lang="en-US" altLang="zh-CN" sz="6000" spc="426">
                <a:solidFill>
                  <a:srgbClr val="98141A"/>
                </a:solidFill>
                <a:ea typeface="思源宋体-超粗体" panose="02020900000000000000" charset="-122"/>
              </a:rPr>
              <a:t>”</a:t>
            </a:r>
            <a:r>
              <a:rPr lang="zh-CN" altLang="en-US" sz="6000" spc="426">
                <a:solidFill>
                  <a:srgbClr val="98141A"/>
                </a:solidFill>
                <a:ea typeface="思源宋体-超粗体" panose="02020900000000000000" charset="-122"/>
              </a:rPr>
              <a:t>是治理基层宝贵经验</a:t>
            </a:r>
            <a:endParaRPr lang="zh-CN" altLang="en-US" sz="6000" spc="426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678695" y="2552700"/>
            <a:ext cx="2273591" cy="2273591"/>
            <a:chOff x="0" y="0"/>
            <a:chExt cx="3031455" cy="3031455"/>
          </a:xfrm>
        </p:grpSpPr>
        <p:sp>
          <p:nvSpPr>
            <p:cNvPr id="6" name="TextBox 6"/>
            <p:cNvSpPr txBox="1"/>
            <p:nvPr/>
          </p:nvSpPr>
          <p:spPr>
            <a:xfrm>
              <a:off x="747192" y="1000359"/>
              <a:ext cx="1537071" cy="1015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40"/>
                </a:lnSpc>
              </a:pPr>
              <a:r>
                <a:rPr lang="zh-CN" altLang="en-US" sz="4245">
                  <a:solidFill>
                    <a:srgbClr val="000000"/>
                  </a:solidFill>
                  <a:latin typeface="思源宋体 Bold" panose="02020700000000000000" charset="-122"/>
                </a:rPr>
                <a:t>目标</a:t>
              </a:r>
              <a:endParaRPr lang="zh-CN" altLang="en-US" sz="4245">
                <a:solidFill>
                  <a:srgbClr val="000000"/>
                </a:solidFill>
                <a:latin typeface="思源宋体 Bold" panose="02020700000000000000" charset="-122"/>
              </a:endParaRP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3031455" cy="3031455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59235"/>
                    </a:lnTo>
                    <a:cubicBezTo>
                      <a:pt x="1041474" y="457932"/>
                      <a:pt x="771787" y="612566"/>
                      <a:pt x="625784" y="864582"/>
                    </a:cubicBezTo>
                    <a:cubicBezTo>
                      <a:pt x="479781" y="1116598"/>
                      <a:pt x="479781" y="1427472"/>
                      <a:pt x="625784" y="1679488"/>
                    </a:cubicBezTo>
                    <a:cubicBezTo>
                      <a:pt x="771787" y="1931504"/>
                      <a:pt x="1041474" y="2086137"/>
                      <a:pt x="1332725" y="2084835"/>
                    </a:cubicBezTo>
                    <a:cubicBezTo>
                      <a:pt x="1623976" y="2086137"/>
                      <a:pt x="1893663" y="1931504"/>
                      <a:pt x="2039666" y="1679488"/>
                    </a:cubicBezTo>
                    <a:cubicBezTo>
                      <a:pt x="2185669" y="1427472"/>
                      <a:pt x="2185669" y="1116598"/>
                      <a:pt x="2039666" y="864582"/>
                    </a:cubicBezTo>
                    <a:cubicBezTo>
                      <a:pt x="1893663" y="612566"/>
                      <a:pt x="1623976" y="457932"/>
                      <a:pt x="1332725" y="459235"/>
                    </a:cubicBezTo>
                    <a:close/>
                  </a:path>
                </a:pathLst>
              </a:custGeom>
              <a:solidFill>
                <a:srgbClr val="F1ACB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46349" y="12637"/>
                <a:ext cx="2339551" cy="2641247"/>
              </a:xfrm>
              <a:custGeom>
                <a:avLst/>
                <a:gdLst/>
                <a:ahLst/>
                <a:cxnLst/>
                <a:rect l="l" t="t" r="r" b="b"/>
                <a:pathLst>
                  <a:path w="2339551" h="2641247">
                    <a:moveTo>
                      <a:pt x="1302431" y="18339"/>
                    </a:moveTo>
                    <a:cubicBezTo>
                      <a:pt x="1838782" y="139018"/>
                      <a:pt x="2236589" y="591093"/>
                      <a:pt x="2288071" y="1138437"/>
                    </a:cubicBezTo>
                    <a:cubicBezTo>
                      <a:pt x="2339551" y="1685781"/>
                      <a:pt x="2033016" y="2204104"/>
                      <a:pt x="1528574" y="2422675"/>
                    </a:cubicBezTo>
                    <a:cubicBezTo>
                      <a:pt x="1024131" y="2641247"/>
                      <a:pt x="436330" y="2510435"/>
                      <a:pt x="72189" y="2098565"/>
                    </a:cubicBezTo>
                    <a:cubicBezTo>
                      <a:pt x="17658" y="2037438"/>
                      <a:pt x="0" y="1951807"/>
                      <a:pt x="25903" y="1874095"/>
                    </a:cubicBezTo>
                    <a:cubicBezTo>
                      <a:pt x="51806" y="1796383"/>
                      <a:pt x="117309" y="1738470"/>
                      <a:pt x="197610" y="1722286"/>
                    </a:cubicBezTo>
                    <a:cubicBezTo>
                      <a:pt x="277910" y="1706102"/>
                      <a:pt x="360733" y="1734121"/>
                      <a:pt x="414715" y="1795732"/>
                    </a:cubicBezTo>
                    <a:cubicBezTo>
                      <a:pt x="647766" y="2059329"/>
                      <a:pt x="1023959" y="2143049"/>
                      <a:pt x="1346802" y="2003163"/>
                    </a:cubicBezTo>
                    <a:cubicBezTo>
                      <a:pt x="1669645" y="1863277"/>
                      <a:pt x="1865827" y="1531550"/>
                      <a:pt x="1832880" y="1181250"/>
                    </a:cubicBezTo>
                    <a:cubicBezTo>
                      <a:pt x="1799932" y="830950"/>
                      <a:pt x="1545335" y="541622"/>
                      <a:pt x="1202071" y="464387"/>
                    </a:cubicBezTo>
                    <a:cubicBezTo>
                      <a:pt x="1122074" y="446764"/>
                      <a:pt x="1057621" y="387684"/>
                      <a:pt x="1033118" y="309519"/>
                    </a:cubicBezTo>
                    <a:cubicBezTo>
                      <a:pt x="1008615" y="231354"/>
                      <a:pt x="1027808" y="146054"/>
                      <a:pt x="1083429" y="85917"/>
                    </a:cubicBezTo>
                    <a:cubicBezTo>
                      <a:pt x="1139049" y="25780"/>
                      <a:pt x="1222595" y="0"/>
                      <a:pt x="1302431" y="18339"/>
                    </a:cubicBezTo>
                    <a:close/>
                  </a:path>
                </a:pathLst>
              </a:custGeom>
              <a:solidFill>
                <a:srgbClr val="9D2025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1678695" y="4936041"/>
            <a:ext cx="2287747" cy="12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255">
                <a:solidFill>
                  <a:srgbClr val="98141A"/>
                </a:solidFill>
                <a:ea typeface="思源宋体 Bold" panose="02020700000000000000" charset="-122"/>
              </a:rPr>
              <a:t>社会和谐稳定</a:t>
            </a:r>
            <a:endParaRPr lang="en-US"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998965" y="2550795"/>
            <a:ext cx="2273591" cy="2273591"/>
            <a:chOff x="0" y="0"/>
            <a:chExt cx="3031455" cy="3031455"/>
          </a:xfrm>
        </p:grpSpPr>
        <p:sp>
          <p:nvSpPr>
            <p:cNvPr id="12" name="TextBox 12"/>
            <p:cNvSpPr txBox="1"/>
            <p:nvPr/>
          </p:nvSpPr>
          <p:spPr>
            <a:xfrm>
              <a:off x="747192" y="1000359"/>
              <a:ext cx="1537071" cy="1015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940"/>
                </a:lnSpc>
                <a:spcBef>
                  <a:spcPct val="0"/>
                </a:spcBef>
              </a:pPr>
              <a:r>
                <a:rPr lang="en-US" sz="4245" u="none" strike="noStrike">
                  <a:solidFill>
                    <a:srgbClr val="000000"/>
                  </a:solidFill>
                  <a:latin typeface="思源宋体 Bold" panose="02020700000000000000" charset="-122"/>
                </a:rPr>
                <a:t>导向</a:t>
              </a:r>
              <a:endParaRPr lang="en-US" sz="4245" u="none" strike="noStrike">
                <a:solidFill>
                  <a:srgbClr val="000000"/>
                </a:solidFill>
                <a:latin typeface="思源宋体 Bold" panose="02020700000000000000" charset="-122"/>
              </a:endParaRP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3031455" cy="3031455"/>
              <a:chOff x="0" y="0"/>
              <a:chExt cx="2540000" cy="254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59235"/>
                    </a:lnTo>
                    <a:cubicBezTo>
                      <a:pt x="1041474" y="457932"/>
                      <a:pt x="771787" y="612566"/>
                      <a:pt x="625784" y="864582"/>
                    </a:cubicBezTo>
                    <a:cubicBezTo>
                      <a:pt x="479781" y="1116598"/>
                      <a:pt x="479781" y="1427472"/>
                      <a:pt x="625784" y="1679488"/>
                    </a:cubicBezTo>
                    <a:cubicBezTo>
                      <a:pt x="771787" y="1931504"/>
                      <a:pt x="1041474" y="2086137"/>
                      <a:pt x="1332725" y="2084835"/>
                    </a:cubicBezTo>
                    <a:cubicBezTo>
                      <a:pt x="1623976" y="2086137"/>
                      <a:pt x="1893663" y="1931504"/>
                      <a:pt x="2039666" y="1679488"/>
                    </a:cubicBezTo>
                    <a:cubicBezTo>
                      <a:pt x="2185669" y="1427472"/>
                      <a:pt x="2185669" y="1116598"/>
                      <a:pt x="2039666" y="864582"/>
                    </a:cubicBezTo>
                    <a:cubicBezTo>
                      <a:pt x="1893663" y="612566"/>
                      <a:pt x="1623976" y="457932"/>
                      <a:pt x="1332725" y="459235"/>
                    </a:cubicBezTo>
                    <a:close/>
                  </a:path>
                </a:pathLst>
              </a:custGeom>
              <a:solidFill>
                <a:srgbClr val="F1ACB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620152" y="12637"/>
                <a:ext cx="1998068" cy="2614395"/>
              </a:xfrm>
              <a:custGeom>
                <a:avLst/>
                <a:gdLst/>
                <a:ahLst/>
                <a:cxnLst/>
                <a:rect l="l" t="t" r="r" b="b"/>
                <a:pathLst>
                  <a:path w="1998068" h="2614395">
                    <a:moveTo>
                      <a:pt x="928628" y="18339"/>
                    </a:moveTo>
                    <a:cubicBezTo>
                      <a:pt x="1398805" y="124128"/>
                      <a:pt x="1768593" y="486929"/>
                      <a:pt x="1883330" y="955002"/>
                    </a:cubicBezTo>
                    <a:cubicBezTo>
                      <a:pt x="1998068" y="1423075"/>
                      <a:pt x="1837984" y="1915763"/>
                      <a:pt x="1470033" y="2227001"/>
                    </a:cubicBezTo>
                    <a:cubicBezTo>
                      <a:pt x="1102082" y="2538239"/>
                      <a:pt x="589668" y="2614395"/>
                      <a:pt x="147106" y="2423618"/>
                    </a:cubicBezTo>
                    <a:cubicBezTo>
                      <a:pt x="71738" y="2391527"/>
                      <a:pt x="19301" y="2321564"/>
                      <a:pt x="9650" y="2240219"/>
                    </a:cubicBezTo>
                    <a:cubicBezTo>
                      <a:pt x="0" y="2158874"/>
                      <a:pt x="34611" y="2078584"/>
                      <a:pt x="100378" y="2029749"/>
                    </a:cubicBezTo>
                    <a:cubicBezTo>
                      <a:pt x="166146" y="1980915"/>
                      <a:pt x="253015" y="1971003"/>
                      <a:pt x="328093" y="2003766"/>
                    </a:cubicBezTo>
                    <a:cubicBezTo>
                      <a:pt x="611333" y="2125863"/>
                      <a:pt x="939277" y="2077123"/>
                      <a:pt x="1174766" y="1877931"/>
                    </a:cubicBezTo>
                    <a:cubicBezTo>
                      <a:pt x="1410255" y="1678739"/>
                      <a:pt x="1512709" y="1363419"/>
                      <a:pt x="1439277" y="1063852"/>
                    </a:cubicBezTo>
                    <a:cubicBezTo>
                      <a:pt x="1365844" y="764285"/>
                      <a:pt x="1129180" y="532093"/>
                      <a:pt x="828268" y="464387"/>
                    </a:cubicBezTo>
                    <a:cubicBezTo>
                      <a:pt x="748271" y="446764"/>
                      <a:pt x="683818" y="387684"/>
                      <a:pt x="659315" y="309519"/>
                    </a:cubicBezTo>
                    <a:cubicBezTo>
                      <a:pt x="634812" y="231354"/>
                      <a:pt x="654005" y="146054"/>
                      <a:pt x="709626" y="85917"/>
                    </a:cubicBezTo>
                    <a:cubicBezTo>
                      <a:pt x="765246" y="25780"/>
                      <a:pt x="848792" y="0"/>
                      <a:pt x="928628" y="18339"/>
                    </a:cubicBezTo>
                    <a:close/>
                  </a:path>
                </a:pathLst>
              </a:custGeom>
              <a:solidFill>
                <a:srgbClr val="9D2025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7998965" y="4934136"/>
            <a:ext cx="2287747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255">
                <a:solidFill>
                  <a:srgbClr val="98141A"/>
                </a:solidFill>
                <a:ea typeface="思源宋体 Bold" panose="02020700000000000000" charset="-122"/>
              </a:rPr>
              <a:t>群众需求</a:t>
            </a:r>
            <a:endParaRPr lang="en-US"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4401785" y="2628900"/>
            <a:ext cx="2273591" cy="2273591"/>
            <a:chOff x="0" y="0"/>
            <a:chExt cx="3031455" cy="3031455"/>
          </a:xfrm>
        </p:grpSpPr>
        <p:sp>
          <p:nvSpPr>
            <p:cNvPr id="18" name="TextBox 18"/>
            <p:cNvSpPr txBox="1"/>
            <p:nvPr/>
          </p:nvSpPr>
          <p:spPr>
            <a:xfrm>
              <a:off x="747192" y="1000359"/>
              <a:ext cx="1537071" cy="1015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940"/>
                </a:lnSpc>
                <a:spcBef>
                  <a:spcPct val="0"/>
                </a:spcBef>
              </a:pPr>
              <a:r>
                <a:rPr lang="en-US" sz="4245" u="none" strike="noStrike">
                  <a:solidFill>
                    <a:srgbClr val="000000"/>
                  </a:solidFill>
                  <a:latin typeface="思源宋体 Bold" panose="02020700000000000000" charset="-122"/>
                </a:rPr>
                <a:t>特色</a:t>
              </a:r>
              <a:endParaRPr lang="en-US" sz="4245" u="none" strike="noStrike">
                <a:solidFill>
                  <a:srgbClr val="000000"/>
                </a:solidFill>
                <a:latin typeface="思源宋体 Bold" panose="02020700000000000000" charset="-122"/>
              </a:endParaRP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3031455" cy="3031455"/>
              <a:chOff x="0" y="0"/>
              <a:chExt cx="2540000" cy="254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59235"/>
                    </a:lnTo>
                    <a:cubicBezTo>
                      <a:pt x="1041474" y="457932"/>
                      <a:pt x="771787" y="612566"/>
                      <a:pt x="625784" y="864582"/>
                    </a:cubicBezTo>
                    <a:cubicBezTo>
                      <a:pt x="479781" y="1116598"/>
                      <a:pt x="479781" y="1427472"/>
                      <a:pt x="625784" y="1679488"/>
                    </a:cubicBezTo>
                    <a:cubicBezTo>
                      <a:pt x="771787" y="1931504"/>
                      <a:pt x="1041474" y="2086137"/>
                      <a:pt x="1332725" y="2084835"/>
                    </a:cubicBezTo>
                    <a:cubicBezTo>
                      <a:pt x="1623976" y="2086137"/>
                      <a:pt x="1893663" y="1931504"/>
                      <a:pt x="2039666" y="1679488"/>
                    </a:cubicBezTo>
                    <a:cubicBezTo>
                      <a:pt x="2185669" y="1427472"/>
                      <a:pt x="2185669" y="1116598"/>
                      <a:pt x="2039666" y="864582"/>
                    </a:cubicBezTo>
                    <a:cubicBezTo>
                      <a:pt x="1893663" y="612566"/>
                      <a:pt x="1623976" y="457932"/>
                      <a:pt x="1332725" y="459235"/>
                    </a:cubicBezTo>
                    <a:close/>
                  </a:path>
                </a:pathLst>
              </a:custGeom>
              <a:solidFill>
                <a:srgbClr val="F1ACB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34355" y="12637"/>
                <a:ext cx="2422963" cy="2638654"/>
              </a:xfrm>
              <a:custGeom>
                <a:avLst/>
                <a:gdLst/>
                <a:ahLst/>
                <a:cxnLst/>
                <a:rect l="l" t="t" r="r" b="b"/>
                <a:pathLst>
                  <a:path w="2422963" h="2638654">
                    <a:moveTo>
                      <a:pt x="1414425" y="18339"/>
                    </a:moveTo>
                    <a:cubicBezTo>
                      <a:pt x="1979611" y="145505"/>
                      <a:pt x="2387111" y="639027"/>
                      <a:pt x="2405037" y="1218065"/>
                    </a:cubicBezTo>
                    <a:cubicBezTo>
                      <a:pt x="2422963" y="1797103"/>
                      <a:pt x="2046771" y="2314886"/>
                      <a:pt x="1490534" y="2476770"/>
                    </a:cubicBezTo>
                    <a:cubicBezTo>
                      <a:pt x="934297" y="2638654"/>
                      <a:pt x="339005" y="2403605"/>
                      <a:pt x="43411" y="1905379"/>
                    </a:cubicBezTo>
                    <a:cubicBezTo>
                      <a:pt x="1299" y="1835117"/>
                      <a:pt x="0" y="1747694"/>
                      <a:pt x="40006" y="1676212"/>
                    </a:cubicBezTo>
                    <a:cubicBezTo>
                      <a:pt x="80012" y="1604730"/>
                      <a:pt x="155206" y="1560117"/>
                      <a:pt x="237117" y="1559267"/>
                    </a:cubicBezTo>
                    <a:cubicBezTo>
                      <a:pt x="319028" y="1558416"/>
                      <a:pt x="395133" y="1601457"/>
                      <a:pt x="436615" y="1672093"/>
                    </a:cubicBezTo>
                    <a:cubicBezTo>
                      <a:pt x="625796" y="1990958"/>
                      <a:pt x="1006782" y="2141389"/>
                      <a:pt x="1362774" y="2037784"/>
                    </a:cubicBezTo>
                    <a:cubicBezTo>
                      <a:pt x="1718766" y="1934178"/>
                      <a:pt x="1959528" y="1602796"/>
                      <a:pt x="1948056" y="1232212"/>
                    </a:cubicBezTo>
                    <a:cubicBezTo>
                      <a:pt x="1936583" y="861628"/>
                      <a:pt x="1675783" y="545774"/>
                      <a:pt x="1314065" y="464387"/>
                    </a:cubicBezTo>
                    <a:cubicBezTo>
                      <a:pt x="1234068" y="446764"/>
                      <a:pt x="1169615" y="387684"/>
                      <a:pt x="1145112" y="309519"/>
                    </a:cubicBezTo>
                    <a:cubicBezTo>
                      <a:pt x="1120609" y="231354"/>
                      <a:pt x="1139802" y="146054"/>
                      <a:pt x="1195423" y="85917"/>
                    </a:cubicBezTo>
                    <a:cubicBezTo>
                      <a:pt x="1251043" y="25780"/>
                      <a:pt x="1334589" y="0"/>
                      <a:pt x="1414425" y="18339"/>
                    </a:cubicBezTo>
                    <a:close/>
                  </a:path>
                </a:pathLst>
              </a:custGeom>
              <a:solidFill>
                <a:srgbClr val="9D2025"/>
              </a:solid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14148435" y="5067300"/>
            <a:ext cx="279527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255">
                <a:solidFill>
                  <a:srgbClr val="98141A"/>
                </a:solidFill>
                <a:ea typeface="思源宋体 Bold" panose="02020700000000000000" charset="-122"/>
              </a:rPr>
              <a:t>矛盾不上交</a:t>
            </a:r>
            <a:endParaRPr lang="en-US"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664335" y="6347460"/>
            <a:ext cx="15407005" cy="2201545"/>
            <a:chOff x="0" y="0"/>
            <a:chExt cx="3928337" cy="48988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928337" cy="489883"/>
            </a:xfrm>
            <a:custGeom>
              <a:avLst/>
              <a:gdLst/>
              <a:ahLst/>
              <a:cxnLst/>
              <a:rect l="l" t="t" r="r" b="b"/>
              <a:pathLst>
                <a:path w="3928337" h="489883">
                  <a:moveTo>
                    <a:pt x="5025" y="0"/>
                  </a:moveTo>
                  <a:lnTo>
                    <a:pt x="3923312" y="0"/>
                  </a:lnTo>
                  <a:cubicBezTo>
                    <a:pt x="3924645" y="0"/>
                    <a:pt x="3925922" y="529"/>
                    <a:pt x="3926865" y="1472"/>
                  </a:cubicBezTo>
                  <a:cubicBezTo>
                    <a:pt x="3927807" y="2414"/>
                    <a:pt x="3928337" y="3692"/>
                    <a:pt x="3928337" y="5025"/>
                  </a:cubicBezTo>
                  <a:lnTo>
                    <a:pt x="3928337" y="484858"/>
                  </a:lnTo>
                  <a:cubicBezTo>
                    <a:pt x="3928337" y="486190"/>
                    <a:pt x="3927807" y="487469"/>
                    <a:pt x="3926865" y="488411"/>
                  </a:cubicBezTo>
                  <a:cubicBezTo>
                    <a:pt x="3925922" y="489353"/>
                    <a:pt x="3924645" y="489883"/>
                    <a:pt x="3923312" y="489883"/>
                  </a:cubicBezTo>
                  <a:lnTo>
                    <a:pt x="5025" y="489883"/>
                  </a:lnTo>
                  <a:cubicBezTo>
                    <a:pt x="3692" y="489883"/>
                    <a:pt x="2414" y="489353"/>
                    <a:pt x="1472" y="488411"/>
                  </a:cubicBezTo>
                  <a:cubicBezTo>
                    <a:pt x="529" y="487469"/>
                    <a:pt x="0" y="486190"/>
                    <a:pt x="0" y="484858"/>
                  </a:cubicBezTo>
                  <a:lnTo>
                    <a:pt x="0" y="5025"/>
                  </a:lnTo>
                  <a:cubicBezTo>
                    <a:pt x="0" y="3692"/>
                    <a:pt x="529" y="2414"/>
                    <a:pt x="1472" y="1472"/>
                  </a:cubicBezTo>
                  <a:cubicBezTo>
                    <a:pt x="2414" y="529"/>
                    <a:pt x="3692" y="0"/>
                    <a:pt x="50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D2025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3928337" cy="527983"/>
            </a:xfrm>
            <a:prstGeom prst="rect">
              <a:avLst/>
            </a:prstGeom>
          </p:spPr>
          <p:txBody>
            <a:bodyPr lIns="52475" tIns="52475" rIns="52475" bIns="52475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989187" y="6657297"/>
            <a:ext cx="14758012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>
                <a:solidFill>
                  <a:srgbClr val="000000"/>
                </a:solidFill>
                <a:ea typeface="思源宋体 Semi-Bold" panose="02020600000000000000" charset="-122"/>
              </a:rPr>
              <a:t>”</a:t>
            </a:r>
            <a:r>
              <a:rPr lang="zh-CN" altLang="en-US" sz="2800">
                <a:solidFill>
                  <a:srgbClr val="000000"/>
                </a:solidFill>
                <a:ea typeface="思源宋体 Semi-Bold" panose="02020600000000000000" charset="-122"/>
              </a:rPr>
              <a:t>枫桥经验</a:t>
            </a:r>
            <a:r>
              <a:rPr lang="en-US" altLang="zh-CN" sz="2800">
                <a:solidFill>
                  <a:srgbClr val="000000"/>
                </a:solidFill>
                <a:ea typeface="思源宋体 Semi-Bold" panose="02020600000000000000" charset="-122"/>
              </a:rPr>
              <a:t>“融合了马克思主义先进理论、中华民族治理智慧、中国基层社会治理实践经验，是平安中国建设、法治中国建设和社会治理现代化的</a:t>
            </a:r>
            <a:r>
              <a:rPr lang="en-US" altLang="zh-CN" sz="2800" b="1">
                <a:solidFill>
                  <a:srgbClr val="000000"/>
                </a:solidFill>
                <a:ea typeface="思源宋体 Semi-Bold" panose="02020600000000000000" charset="-122"/>
              </a:rPr>
              <a:t>杰出成果</a:t>
            </a:r>
            <a:r>
              <a:rPr lang="zh-CN" altLang="en-US" sz="2800">
                <a:solidFill>
                  <a:srgbClr val="000000"/>
                </a:solidFill>
                <a:ea typeface="思源宋体 Semi-Bold" panose="02020600000000000000" charset="-122"/>
              </a:rPr>
              <a:t>。</a:t>
            </a:r>
            <a:endParaRPr lang="zh-CN" altLang="en-US" sz="2800">
              <a:solidFill>
                <a:srgbClr val="000000"/>
              </a:solidFill>
              <a:ea typeface="思源宋体 Semi-Bold" panose="02020600000000000000" charset="-122"/>
            </a:endParaRPr>
          </a:p>
          <a:p>
            <a:pPr algn="ctr">
              <a:lnSpc>
                <a:spcPts val="3240"/>
              </a:lnSpc>
            </a:pPr>
            <a:r>
              <a:rPr lang="zh-CN" altLang="en-US" sz="2800">
                <a:solidFill>
                  <a:srgbClr val="000000"/>
                </a:solidFill>
                <a:ea typeface="思源宋体 Semi-Bold" panose="02020600000000000000" charset="-122"/>
              </a:rPr>
              <a:t>坚持</a:t>
            </a:r>
            <a:r>
              <a:rPr lang="zh-CN" altLang="en-US" sz="2800" b="1">
                <a:solidFill>
                  <a:srgbClr val="000000"/>
                </a:solidFill>
                <a:ea typeface="思源宋体 Semi-Bold" panose="02020600000000000000" charset="-122"/>
              </a:rPr>
              <a:t>一切为了人民、一切依靠人民，从群众中来、到群众中去</a:t>
            </a:r>
            <a:r>
              <a:rPr lang="zh-CN" altLang="en-US" sz="2800">
                <a:solidFill>
                  <a:srgbClr val="000000"/>
                </a:solidFill>
                <a:ea typeface="思源宋体 Semi-Bold" panose="02020600000000000000" charset="-122"/>
              </a:rPr>
              <a:t>，新时代“枫桥经验”必将熠熠生辉、再放光芒。</a:t>
            </a:r>
            <a:endParaRPr lang="zh-CN" altLang="en-US" sz="2800">
              <a:solidFill>
                <a:srgbClr val="000000"/>
              </a:solidFill>
              <a:ea typeface="思源宋体 Semi-Bold" panose="02020600000000000000" charset="-122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652064" y="522463"/>
            <a:ext cx="1012474" cy="101247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31224" y="601623"/>
            <a:ext cx="854154" cy="854154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652064" y="725035"/>
            <a:ext cx="1006912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5"/>
              </a:lnSpc>
            </a:pPr>
            <a:r>
              <a:rPr lang="en-US" sz="3255" spc="231">
                <a:solidFill>
                  <a:srgbClr val="FFFFE8"/>
                </a:solidFill>
                <a:latin typeface="思源宋体-超粗体" panose="02020900000000000000" charset="-122"/>
              </a:rPr>
              <a:t>04</a:t>
            </a:r>
            <a:endParaRPr lang="en-US" sz="3255" spc="231">
              <a:solidFill>
                <a:srgbClr val="FFFFE8"/>
              </a:solidFill>
              <a:latin typeface="思源宋体-超粗体" panose="020209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109601" y="8679355"/>
            <a:ext cx="6178399" cy="1607645"/>
          </a:xfrm>
          <a:custGeom>
            <a:avLst/>
            <a:gdLst/>
            <a:ahLst/>
            <a:cxnLst/>
            <a:rect l="l" t="t" r="r" b="b"/>
            <a:pathLst>
              <a:path w="6178399" h="1607645">
                <a:moveTo>
                  <a:pt x="6178399" y="0"/>
                </a:moveTo>
                <a:lnTo>
                  <a:pt x="0" y="0"/>
                </a:lnTo>
                <a:lnTo>
                  <a:pt x="0" y="1607645"/>
                </a:lnTo>
                <a:lnTo>
                  <a:pt x="6178399" y="1607645"/>
                </a:lnTo>
                <a:lnTo>
                  <a:pt x="617839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79355"/>
            <a:ext cx="12109601" cy="1947628"/>
          </a:xfrm>
          <a:custGeom>
            <a:avLst/>
            <a:gdLst/>
            <a:ahLst/>
            <a:cxnLst/>
            <a:rect l="l" t="t" r="r" b="b"/>
            <a:pathLst>
              <a:path w="12109601" h="1947628">
                <a:moveTo>
                  <a:pt x="0" y="0"/>
                </a:moveTo>
                <a:lnTo>
                  <a:pt x="12109601" y="0"/>
                </a:lnTo>
                <a:lnTo>
                  <a:pt x="12109601" y="1947628"/>
                </a:lnTo>
                <a:lnTo>
                  <a:pt x="0" y="194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2064" y="522463"/>
            <a:ext cx="1012474" cy="101247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1224" y="601623"/>
            <a:ext cx="854154" cy="8541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1175" y="457200"/>
            <a:ext cx="1230058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CN" sz="6000" spc="426">
                <a:solidFill>
                  <a:srgbClr val="98141A"/>
                </a:solidFill>
                <a:ea typeface="思源宋体-超粗体" panose="02020900000000000000" charset="-122"/>
              </a:rPr>
              <a:t>“</a:t>
            </a:r>
            <a:r>
              <a:rPr lang="zh-CN" altLang="en-US" sz="6000" spc="426">
                <a:solidFill>
                  <a:srgbClr val="98141A"/>
                </a:solidFill>
                <a:ea typeface="思源宋体-超粗体" panose="02020900000000000000" charset="-122"/>
              </a:rPr>
              <a:t>枫桥经验</a:t>
            </a:r>
            <a:r>
              <a:rPr lang="en-US" altLang="zh-CN" sz="6000" spc="426">
                <a:solidFill>
                  <a:srgbClr val="98141A"/>
                </a:solidFill>
                <a:ea typeface="思源宋体-超粗体" panose="02020900000000000000" charset="-122"/>
              </a:rPr>
              <a:t>”</a:t>
            </a:r>
            <a:r>
              <a:rPr lang="zh-CN" altLang="en-US" sz="6000" spc="426">
                <a:solidFill>
                  <a:srgbClr val="98141A"/>
                </a:solidFill>
                <a:ea typeface="思源宋体-超粗体" panose="02020900000000000000" charset="-122"/>
              </a:rPr>
              <a:t>提升社会法制化水平</a:t>
            </a:r>
            <a:endParaRPr lang="zh-CN" altLang="en-US" sz="6000" spc="426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2064" y="725035"/>
            <a:ext cx="1006912" cy="55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5"/>
              </a:lnSpc>
            </a:pPr>
            <a:r>
              <a:rPr lang="en-US" sz="3255" spc="231">
                <a:solidFill>
                  <a:srgbClr val="FFFFE8"/>
                </a:solidFill>
                <a:latin typeface="思源宋体-超粗体" panose="02020900000000000000" charset="-122"/>
              </a:rPr>
              <a:t>04</a:t>
            </a:r>
            <a:endParaRPr lang="en-US" sz="3255" spc="231">
              <a:solidFill>
                <a:srgbClr val="FFFFE8"/>
              </a:solidFill>
              <a:latin typeface="思源宋体-超粗体" panose="020209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181600" y="2400300"/>
            <a:ext cx="9530080" cy="2908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7200">
              <a:lnSpc>
                <a:spcPts val="3240"/>
              </a:lnSpc>
            </a:pPr>
            <a:r>
              <a:rPr lang="en-US" sz="2400">
                <a:solidFill>
                  <a:srgbClr val="454545"/>
                </a:solidFill>
                <a:ea typeface="思源宋体 Semi-Bold" panose="02020600000000000000" charset="-122"/>
              </a:rPr>
              <a:t>“</a:t>
            </a:r>
            <a:r>
              <a:rPr lang="zh-CN" altLang="en-US" sz="2400">
                <a:solidFill>
                  <a:srgbClr val="454545"/>
                </a:solidFill>
                <a:ea typeface="思源宋体 Semi-Bold" panose="02020600000000000000" charset="-122"/>
              </a:rPr>
              <a:t>枫桥经验</a:t>
            </a:r>
            <a:r>
              <a:rPr lang="en-US" altLang="zh-CN" sz="2400">
                <a:solidFill>
                  <a:srgbClr val="454545"/>
                </a:solidFill>
                <a:ea typeface="思源宋体 Semi-Bold" panose="02020600000000000000" charset="-122"/>
              </a:rPr>
              <a:t>”</a:t>
            </a:r>
            <a:r>
              <a:rPr lang="en-US" sz="2400">
                <a:solidFill>
                  <a:srgbClr val="454545"/>
                </a:solidFill>
                <a:ea typeface="思源宋体 Semi-Bold" panose="02020600000000000000" charset="-122"/>
              </a:rPr>
              <a:t>的与时俱进和历久弥新，已经超越了单纯的社会矛盾纠纷预防调处化解经验，而成为党领导人民群众创造的一整套行之有效的社会治理方案，亦成为中国基层社会治理制度的经典样本。</a:t>
            </a:r>
            <a:endParaRPr lang="en-US" sz="2400">
              <a:solidFill>
                <a:srgbClr val="454545"/>
              </a:solidFill>
              <a:ea typeface="思源宋体 Semi-Bold" panose="02020600000000000000" charset="-122"/>
            </a:endParaRPr>
          </a:p>
          <a:p>
            <a:pPr indent="457200">
              <a:lnSpc>
                <a:spcPts val="3240"/>
              </a:lnSpc>
            </a:pPr>
            <a:r>
              <a:rPr lang="zh-CN" altLang="en-US" sz="2400">
                <a:solidFill>
                  <a:srgbClr val="454545"/>
                </a:solidFill>
                <a:ea typeface="思源宋体 Semi-Bold" panose="02020600000000000000" charset="-122"/>
              </a:rPr>
              <a:t>我们要</a:t>
            </a:r>
            <a:r>
              <a:rPr lang="en-US" sz="2400">
                <a:solidFill>
                  <a:srgbClr val="454545"/>
                </a:solidFill>
                <a:ea typeface="思源宋体 Semi-Bold" panose="02020600000000000000" charset="-122"/>
              </a:rPr>
              <a:t>借鉴新时代“枫桥经验”，在</a:t>
            </a:r>
            <a:r>
              <a:rPr lang="en-US" sz="2400" b="1">
                <a:solidFill>
                  <a:srgbClr val="454545"/>
                </a:solidFill>
                <a:ea typeface="思源宋体 Semi-Bold" panose="02020600000000000000" charset="-122"/>
              </a:rPr>
              <a:t>法治轨道上</a:t>
            </a:r>
            <a:r>
              <a:rPr lang="en-US" sz="2400">
                <a:solidFill>
                  <a:srgbClr val="454545"/>
                </a:solidFill>
                <a:ea typeface="思源宋体 Semi-Bold" panose="02020600000000000000" charset="-122"/>
              </a:rPr>
              <a:t>推动矛盾纠纷源头治理，通过加强共建共治共享、提升制度供给能力、增强智治支撑作用、提高精细化治理水平等，将有效发挥法治保障作用，</a:t>
            </a:r>
            <a:r>
              <a:rPr lang="en-US" sz="2400" b="1">
                <a:solidFill>
                  <a:srgbClr val="454545"/>
                </a:solidFill>
                <a:ea typeface="思源宋体 Semi-Bold" panose="02020600000000000000" charset="-122"/>
              </a:rPr>
              <a:t>提升基层社会治理的法治化水平，实现群众安居乐业和社会长治久安</a:t>
            </a:r>
            <a:r>
              <a:rPr lang="en-US" sz="2400">
                <a:solidFill>
                  <a:srgbClr val="454545"/>
                </a:solidFill>
                <a:ea typeface="思源宋体 Semi-Bold" panose="02020600000000000000" charset="-122"/>
              </a:rPr>
              <a:t>。</a:t>
            </a:r>
            <a:r>
              <a:rPr lang="en-US">
                <a:solidFill>
                  <a:srgbClr val="454545"/>
                </a:solidFill>
                <a:ea typeface="思源宋体 Semi-Bold" panose="02020600000000000000" charset="-122"/>
              </a:rPr>
              <a:t> </a:t>
            </a:r>
            <a:endParaRPr lang="en-US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533400" y="2724785"/>
            <a:ext cx="3750310" cy="259524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6" name="Group 7"/>
          <p:cNvGrpSpPr/>
          <p:nvPr/>
        </p:nvGrpSpPr>
        <p:grpSpPr>
          <a:xfrm>
            <a:off x="2209637" y="5752945"/>
            <a:ext cx="4148146" cy="4148130"/>
            <a:chOff x="-233295" y="-116647"/>
            <a:chExt cx="6350000" cy="6349975"/>
          </a:xfrm>
        </p:grpSpPr>
        <p:sp>
          <p:nvSpPr>
            <p:cNvPr id="37" name="Freeform 8"/>
            <p:cNvSpPr/>
            <p:nvPr>
              <p:custDataLst>
                <p:tags r:id="rId4"/>
              </p:custDataLst>
            </p:nvPr>
          </p:nvSpPr>
          <p:spPr>
            <a:xfrm>
              <a:off x="-233295" y="-116647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5"/>
              <a:stretch>
                <a:fillRect t="-25000" b="-25000"/>
              </a:stretch>
            </a:blipFill>
          </p:spPr>
        </p:sp>
      </p:grpSp>
      <p:pic>
        <p:nvPicPr>
          <p:cNvPr id="101" name="图片 100"/>
          <p:cNvPicPr/>
          <p:nvPr/>
        </p:nvPicPr>
        <p:blipFill>
          <a:blip r:embed="rId6"/>
          <a:stretch>
            <a:fillRect/>
          </a:stretch>
        </p:blipFill>
        <p:spPr>
          <a:xfrm>
            <a:off x="7010400" y="7658100"/>
            <a:ext cx="3992880" cy="1991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7"/>
          <a:stretch>
            <a:fillRect/>
          </a:stretch>
        </p:blipFill>
        <p:spPr>
          <a:xfrm>
            <a:off x="11963400" y="6819900"/>
            <a:ext cx="2397760" cy="1605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15155033" y="-125813"/>
            <a:ext cx="1846659" cy="7950254"/>
          </a:xfrm>
          <a:prstGeom prst="rect">
            <a:avLst/>
          </a:prstGeom>
          <a:noFill/>
          <a:ln>
            <a:noFill/>
          </a:ln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gradFill flip="none" rotWithShape="1">
                  <a:gsLst>
                    <a:gs pos="0">
                      <a:srgbClr val="FF0000"/>
                    </a:gs>
                    <a:gs pos="20000">
                      <a:schemeClr val="accent6">
                        <a:lumMod val="89000"/>
                      </a:schemeClr>
                    </a:gs>
                    <a:gs pos="97000">
                      <a:srgbClr val="FFFF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tl" rotWithShape="0">
                    <a:schemeClr val="accent2"/>
                  </a:outerShdw>
                </a:effectLst>
              </a:rPr>
              <a:t>践行枫桥经验</a:t>
            </a:r>
            <a:endParaRPr lang="en-US" altLang="zh-CN" sz="5400" b="1" cap="none" spc="0" dirty="0">
              <a:ln w="6600">
                <a:solidFill>
                  <a:schemeClr val="accent2"/>
                </a:solidFill>
                <a:prstDash val="solid"/>
              </a:ln>
              <a:gradFill flip="none" rotWithShape="1">
                <a:gsLst>
                  <a:gs pos="0">
                    <a:srgbClr val="FF0000"/>
                  </a:gs>
                  <a:gs pos="20000">
                    <a:schemeClr val="accent6">
                      <a:lumMod val="89000"/>
                    </a:schemeClr>
                  </a:gs>
                  <a:gs pos="97000">
                    <a:srgbClr val="FFFF00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gradFill flip="none" rotWithShape="1">
                  <a:gsLst>
                    <a:gs pos="0">
                      <a:srgbClr val="FF0000"/>
                    </a:gs>
                    <a:gs pos="20000">
                      <a:schemeClr val="accent6">
                        <a:lumMod val="89000"/>
                      </a:schemeClr>
                    </a:gs>
                    <a:gs pos="97000">
                      <a:srgbClr val="FFFF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      我们永不止步 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gradFill flip="none" rotWithShape="1">
                <a:gsLst>
                  <a:gs pos="0">
                    <a:srgbClr val="FF0000"/>
                  </a:gs>
                  <a:gs pos="20000">
                    <a:schemeClr val="accent6">
                      <a:lumMod val="89000"/>
                    </a:schemeClr>
                  </a:gs>
                  <a:gs pos="97000">
                    <a:srgbClr val="FFFF00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975" y="8200883"/>
            <a:ext cx="4996913" cy="1766451"/>
            <a:chOff x="0" y="0"/>
            <a:chExt cx="6662550" cy="2355269"/>
          </a:xfrm>
        </p:grpSpPr>
        <p:sp>
          <p:nvSpPr>
            <p:cNvPr id="3" name="Freeform 3"/>
            <p:cNvSpPr/>
            <p:nvPr/>
          </p:nvSpPr>
          <p:spPr>
            <a:xfrm>
              <a:off x="5175087" y="624752"/>
              <a:ext cx="1487463" cy="1669601"/>
            </a:xfrm>
            <a:custGeom>
              <a:avLst/>
              <a:gdLst/>
              <a:ahLst/>
              <a:cxnLst/>
              <a:rect l="l" t="t" r="r" b="b"/>
              <a:pathLst>
                <a:path w="1487463" h="1669601">
                  <a:moveTo>
                    <a:pt x="0" y="0"/>
                  </a:moveTo>
                  <a:lnTo>
                    <a:pt x="1487463" y="0"/>
                  </a:lnTo>
                  <a:lnTo>
                    <a:pt x="1487463" y="1669601"/>
                  </a:lnTo>
                  <a:lnTo>
                    <a:pt x="0" y="1669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43999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238649" y="868901"/>
              <a:ext cx="1339162" cy="1317249"/>
            </a:xfrm>
            <a:custGeom>
              <a:avLst/>
              <a:gdLst/>
              <a:ahLst/>
              <a:cxnLst/>
              <a:rect l="l" t="t" r="r" b="b"/>
              <a:pathLst>
                <a:path w="1339162" h="1317249">
                  <a:moveTo>
                    <a:pt x="0" y="0"/>
                  </a:moveTo>
                  <a:lnTo>
                    <a:pt x="1339162" y="0"/>
                  </a:lnTo>
                  <a:lnTo>
                    <a:pt x="1339162" y="1317249"/>
                  </a:lnTo>
                  <a:lnTo>
                    <a:pt x="0" y="1317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261490" y="602699"/>
              <a:ext cx="449934" cy="1730516"/>
            </a:xfrm>
            <a:custGeom>
              <a:avLst/>
              <a:gdLst/>
              <a:ahLst/>
              <a:cxnLst/>
              <a:rect l="l" t="t" r="r" b="b"/>
              <a:pathLst>
                <a:path w="449934" h="1730516">
                  <a:moveTo>
                    <a:pt x="0" y="0"/>
                  </a:moveTo>
                  <a:lnTo>
                    <a:pt x="449934" y="0"/>
                  </a:lnTo>
                  <a:lnTo>
                    <a:pt x="449934" y="1730516"/>
                  </a:lnTo>
                  <a:lnTo>
                    <a:pt x="0" y="1730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999"/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818497" y="0"/>
              <a:ext cx="579171" cy="2259176"/>
            </a:xfrm>
            <a:custGeom>
              <a:avLst/>
              <a:gdLst/>
              <a:ahLst/>
              <a:cxnLst/>
              <a:rect l="l" t="t" r="r" b="b"/>
              <a:pathLst>
                <a:path w="579171" h="2259176">
                  <a:moveTo>
                    <a:pt x="0" y="0"/>
                  </a:moveTo>
                  <a:lnTo>
                    <a:pt x="579171" y="0"/>
                  </a:lnTo>
                  <a:lnTo>
                    <a:pt x="579171" y="2259176"/>
                  </a:lnTo>
                  <a:lnTo>
                    <a:pt x="0" y="2259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3999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25749" y="131856"/>
              <a:ext cx="668413" cy="2201360"/>
            </a:xfrm>
            <a:custGeom>
              <a:avLst/>
              <a:gdLst/>
              <a:ahLst/>
              <a:cxnLst/>
              <a:rect l="l" t="t" r="r" b="b"/>
              <a:pathLst>
                <a:path w="668413" h="2201360">
                  <a:moveTo>
                    <a:pt x="0" y="0"/>
                  </a:moveTo>
                  <a:lnTo>
                    <a:pt x="668413" y="0"/>
                  </a:lnTo>
                  <a:lnTo>
                    <a:pt x="668413" y="2201359"/>
                  </a:lnTo>
                  <a:lnTo>
                    <a:pt x="0" y="2201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3999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711424" y="219567"/>
              <a:ext cx="342957" cy="1730516"/>
            </a:xfrm>
            <a:custGeom>
              <a:avLst/>
              <a:gdLst/>
              <a:ahLst/>
              <a:cxnLst/>
              <a:rect l="l" t="t" r="r" b="b"/>
              <a:pathLst>
                <a:path w="342957" h="1730516">
                  <a:moveTo>
                    <a:pt x="0" y="0"/>
                  </a:moveTo>
                  <a:lnTo>
                    <a:pt x="342957" y="0"/>
                  </a:lnTo>
                  <a:lnTo>
                    <a:pt x="342957" y="1730516"/>
                  </a:lnTo>
                  <a:lnTo>
                    <a:pt x="0" y="1730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3999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815924"/>
              <a:ext cx="1417107" cy="1393918"/>
            </a:xfrm>
            <a:custGeom>
              <a:avLst/>
              <a:gdLst/>
              <a:ahLst/>
              <a:cxnLst/>
              <a:rect l="l" t="t" r="r" b="b"/>
              <a:pathLst>
                <a:path w="1417107" h="1393918">
                  <a:moveTo>
                    <a:pt x="0" y="0"/>
                  </a:moveTo>
                  <a:lnTo>
                    <a:pt x="1417107" y="0"/>
                  </a:lnTo>
                  <a:lnTo>
                    <a:pt x="1417107" y="1393918"/>
                  </a:lnTo>
                  <a:lnTo>
                    <a:pt x="0" y="1393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750093" y="1057381"/>
              <a:ext cx="337451" cy="1297887"/>
            </a:xfrm>
            <a:custGeom>
              <a:avLst/>
              <a:gdLst/>
              <a:ahLst/>
              <a:cxnLst/>
              <a:rect l="l" t="t" r="r" b="b"/>
              <a:pathLst>
                <a:path w="337451" h="1297887">
                  <a:moveTo>
                    <a:pt x="0" y="0"/>
                  </a:moveTo>
                  <a:lnTo>
                    <a:pt x="337451" y="0"/>
                  </a:lnTo>
                  <a:lnTo>
                    <a:pt x="337451" y="1297888"/>
                  </a:lnTo>
                  <a:lnTo>
                    <a:pt x="0" y="1297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999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593363" y="815924"/>
              <a:ext cx="1201099" cy="1348173"/>
            </a:xfrm>
            <a:custGeom>
              <a:avLst/>
              <a:gdLst/>
              <a:ahLst/>
              <a:cxnLst/>
              <a:rect l="l" t="t" r="r" b="b"/>
              <a:pathLst>
                <a:path w="1201099" h="1348173">
                  <a:moveTo>
                    <a:pt x="0" y="0"/>
                  </a:moveTo>
                  <a:lnTo>
                    <a:pt x="1201099" y="0"/>
                  </a:lnTo>
                  <a:lnTo>
                    <a:pt x="1201099" y="1348173"/>
                  </a:lnTo>
                  <a:lnTo>
                    <a:pt x="0" y="1348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43999"/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997328" y="815924"/>
              <a:ext cx="414467" cy="1365010"/>
            </a:xfrm>
            <a:custGeom>
              <a:avLst/>
              <a:gdLst/>
              <a:ahLst/>
              <a:cxnLst/>
              <a:rect l="l" t="t" r="r" b="b"/>
              <a:pathLst>
                <a:path w="414467" h="1365010">
                  <a:moveTo>
                    <a:pt x="0" y="0"/>
                  </a:moveTo>
                  <a:lnTo>
                    <a:pt x="414467" y="0"/>
                  </a:lnTo>
                  <a:lnTo>
                    <a:pt x="414467" y="1365010"/>
                  </a:lnTo>
                  <a:lnTo>
                    <a:pt x="0" y="136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3999"/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 flipH="1">
            <a:off x="6235362" y="7289949"/>
            <a:ext cx="12052638" cy="3136146"/>
          </a:xfrm>
          <a:custGeom>
            <a:avLst/>
            <a:gdLst/>
            <a:ahLst/>
            <a:cxnLst/>
            <a:rect l="l" t="t" r="r" b="b"/>
            <a:pathLst>
              <a:path w="12052638" h="3136146">
                <a:moveTo>
                  <a:pt x="12052638" y="0"/>
                </a:moveTo>
                <a:lnTo>
                  <a:pt x="0" y="0"/>
                </a:lnTo>
                <a:lnTo>
                  <a:pt x="0" y="3136146"/>
                </a:lnTo>
                <a:lnTo>
                  <a:pt x="12052638" y="3136146"/>
                </a:lnTo>
                <a:lnTo>
                  <a:pt x="1205263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35351" y="369406"/>
            <a:ext cx="13964613" cy="32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10"/>
              </a:lnSpc>
              <a:spcBef>
                <a:spcPct val="0"/>
              </a:spcBef>
            </a:pPr>
            <a:r>
              <a:rPr lang="en-US" sz="24310" u="none" strike="noStrike" spc="1555">
                <a:solidFill>
                  <a:srgbClr val="F27674">
                    <a:alpha val="5882"/>
                  </a:srgbClr>
                </a:solidFill>
                <a:latin typeface="思源宋体 Bold Italics" panose="02020800000000000000" charset="-122"/>
              </a:rPr>
              <a:t>2023</a:t>
            </a:r>
            <a:endParaRPr lang="en-US" sz="24310" u="none" strike="noStrike" spc="1555">
              <a:solidFill>
                <a:srgbClr val="F27674">
                  <a:alpha val="5882"/>
                </a:srgbClr>
              </a:solidFill>
              <a:latin typeface="思源宋体 Bold Italics" panose="02020800000000000000" charset="-122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1502851" y="8533532"/>
            <a:ext cx="1768435" cy="1984978"/>
          </a:xfrm>
          <a:custGeom>
            <a:avLst/>
            <a:gdLst/>
            <a:ahLst/>
            <a:cxnLst/>
            <a:rect l="l" t="t" r="r" b="b"/>
            <a:pathLst>
              <a:path w="1768435" h="1984978">
                <a:moveTo>
                  <a:pt x="0" y="0"/>
                </a:moveTo>
                <a:lnTo>
                  <a:pt x="1768435" y="0"/>
                </a:lnTo>
                <a:lnTo>
                  <a:pt x="1768435" y="1984978"/>
                </a:lnTo>
                <a:lnTo>
                  <a:pt x="0" y="19849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18" y="8678408"/>
            <a:ext cx="2018000" cy="1984978"/>
          </a:xfrm>
          <a:custGeom>
            <a:avLst/>
            <a:gdLst/>
            <a:ahLst/>
            <a:cxnLst/>
            <a:rect l="l" t="t" r="r" b="b"/>
            <a:pathLst>
              <a:path w="2018000" h="1984978">
                <a:moveTo>
                  <a:pt x="0" y="0"/>
                </a:moveTo>
                <a:lnTo>
                  <a:pt x="2018001" y="0"/>
                </a:lnTo>
                <a:lnTo>
                  <a:pt x="2018001" y="1984978"/>
                </a:lnTo>
                <a:lnTo>
                  <a:pt x="0" y="198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02676" y="8569759"/>
            <a:ext cx="534924" cy="2057400"/>
          </a:xfrm>
          <a:custGeom>
            <a:avLst/>
            <a:gdLst/>
            <a:ahLst/>
            <a:cxnLst/>
            <a:rect l="l" t="t" r="r" b="b"/>
            <a:pathLst>
              <a:path w="534924" h="2057400">
                <a:moveTo>
                  <a:pt x="0" y="0"/>
                </a:moveTo>
                <a:lnTo>
                  <a:pt x="534924" y="0"/>
                </a:lnTo>
                <a:lnTo>
                  <a:pt x="53492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76004" y="7853214"/>
            <a:ext cx="688572" cy="2685920"/>
          </a:xfrm>
          <a:custGeom>
            <a:avLst/>
            <a:gdLst/>
            <a:ahLst/>
            <a:cxnLst/>
            <a:rect l="l" t="t" r="r" b="b"/>
            <a:pathLst>
              <a:path w="688572" h="2685920">
                <a:moveTo>
                  <a:pt x="0" y="0"/>
                </a:moveTo>
                <a:lnTo>
                  <a:pt x="688573" y="0"/>
                </a:lnTo>
                <a:lnTo>
                  <a:pt x="688573" y="2685920"/>
                </a:lnTo>
                <a:lnTo>
                  <a:pt x="0" y="2685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140632" y="8009976"/>
            <a:ext cx="794672" cy="2617183"/>
          </a:xfrm>
          <a:custGeom>
            <a:avLst/>
            <a:gdLst/>
            <a:ahLst/>
            <a:cxnLst/>
            <a:rect l="l" t="t" r="r" b="b"/>
            <a:pathLst>
              <a:path w="794672" h="2617183">
                <a:moveTo>
                  <a:pt x="0" y="0"/>
                </a:moveTo>
                <a:lnTo>
                  <a:pt x="794672" y="0"/>
                </a:lnTo>
                <a:lnTo>
                  <a:pt x="794672" y="2617183"/>
                </a:lnTo>
                <a:lnTo>
                  <a:pt x="0" y="2617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637600" y="8114255"/>
            <a:ext cx="407739" cy="2057400"/>
          </a:xfrm>
          <a:custGeom>
            <a:avLst/>
            <a:gdLst/>
            <a:ahLst/>
            <a:cxnLst/>
            <a:rect l="l" t="t" r="r" b="b"/>
            <a:pathLst>
              <a:path w="407739" h="2057400">
                <a:moveTo>
                  <a:pt x="0" y="0"/>
                </a:moveTo>
                <a:lnTo>
                  <a:pt x="407739" y="0"/>
                </a:lnTo>
                <a:lnTo>
                  <a:pt x="4077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672204" y="8881914"/>
            <a:ext cx="1684789" cy="1657220"/>
          </a:xfrm>
          <a:custGeom>
            <a:avLst/>
            <a:gdLst/>
            <a:ahLst/>
            <a:cxnLst/>
            <a:rect l="l" t="t" r="r" b="b"/>
            <a:pathLst>
              <a:path w="1684789" h="1657220">
                <a:moveTo>
                  <a:pt x="0" y="0"/>
                </a:moveTo>
                <a:lnTo>
                  <a:pt x="1684789" y="0"/>
                </a:lnTo>
                <a:lnTo>
                  <a:pt x="1684789" y="1657220"/>
                </a:lnTo>
                <a:lnTo>
                  <a:pt x="0" y="165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267213" y="9084109"/>
            <a:ext cx="401193" cy="1543050"/>
          </a:xfrm>
          <a:custGeom>
            <a:avLst/>
            <a:gdLst/>
            <a:ahLst/>
            <a:cxnLst/>
            <a:rect l="l" t="t" r="r" b="b"/>
            <a:pathLst>
              <a:path w="401193" h="1543050">
                <a:moveTo>
                  <a:pt x="0" y="0"/>
                </a:moveTo>
                <a:lnTo>
                  <a:pt x="401193" y="0"/>
                </a:lnTo>
                <a:lnTo>
                  <a:pt x="401193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577686" y="8823261"/>
            <a:ext cx="1427980" cy="1602834"/>
          </a:xfrm>
          <a:custGeom>
            <a:avLst/>
            <a:gdLst/>
            <a:ahLst/>
            <a:cxnLst/>
            <a:rect l="l" t="t" r="r" b="b"/>
            <a:pathLst>
              <a:path w="1427980" h="1602834">
                <a:moveTo>
                  <a:pt x="0" y="0"/>
                </a:moveTo>
                <a:lnTo>
                  <a:pt x="1427980" y="0"/>
                </a:lnTo>
                <a:lnTo>
                  <a:pt x="1427980" y="1602834"/>
                </a:lnTo>
                <a:lnTo>
                  <a:pt x="0" y="160283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977509" y="8823261"/>
            <a:ext cx="492757" cy="1622851"/>
          </a:xfrm>
          <a:custGeom>
            <a:avLst/>
            <a:gdLst/>
            <a:ahLst/>
            <a:cxnLst/>
            <a:rect l="l" t="t" r="r" b="b"/>
            <a:pathLst>
              <a:path w="492757" h="1622851">
                <a:moveTo>
                  <a:pt x="0" y="0"/>
                </a:moveTo>
                <a:lnTo>
                  <a:pt x="492757" y="0"/>
                </a:lnTo>
                <a:lnTo>
                  <a:pt x="492757" y="1622851"/>
                </a:lnTo>
                <a:lnTo>
                  <a:pt x="0" y="1622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834074" y="-1533788"/>
            <a:ext cx="8850451" cy="4414163"/>
          </a:xfrm>
          <a:custGeom>
            <a:avLst/>
            <a:gdLst/>
            <a:ahLst/>
            <a:cxnLst/>
            <a:rect l="l" t="t" r="r" b="b"/>
            <a:pathLst>
              <a:path w="8850451" h="4414163">
                <a:moveTo>
                  <a:pt x="0" y="0"/>
                </a:moveTo>
                <a:lnTo>
                  <a:pt x="8850452" y="0"/>
                </a:lnTo>
                <a:lnTo>
                  <a:pt x="8850452" y="4414163"/>
                </a:lnTo>
                <a:lnTo>
                  <a:pt x="0" y="44141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5986766" y="-254565"/>
            <a:ext cx="8850451" cy="4414163"/>
          </a:xfrm>
          <a:custGeom>
            <a:avLst/>
            <a:gdLst/>
            <a:ahLst/>
            <a:cxnLst/>
            <a:rect l="l" t="t" r="r" b="b"/>
            <a:pathLst>
              <a:path w="8850451" h="4414163">
                <a:moveTo>
                  <a:pt x="0" y="0"/>
                </a:moveTo>
                <a:lnTo>
                  <a:pt x="8850451" y="0"/>
                </a:lnTo>
                <a:lnTo>
                  <a:pt x="8850451" y="4414163"/>
                </a:lnTo>
                <a:lnTo>
                  <a:pt x="0" y="44141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80870" y="1028700"/>
            <a:ext cx="951163" cy="923817"/>
          </a:xfrm>
          <a:custGeom>
            <a:avLst/>
            <a:gdLst/>
            <a:ahLst/>
            <a:cxnLst/>
            <a:rect l="l" t="t" r="r" b="b"/>
            <a:pathLst>
              <a:path w="951163" h="923817">
                <a:moveTo>
                  <a:pt x="0" y="0"/>
                </a:moveTo>
                <a:lnTo>
                  <a:pt x="951162" y="0"/>
                </a:lnTo>
                <a:lnTo>
                  <a:pt x="951162" y="923817"/>
                </a:lnTo>
                <a:lnTo>
                  <a:pt x="0" y="923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37867" y="5735855"/>
            <a:ext cx="1002109" cy="5056514"/>
          </a:xfrm>
          <a:custGeom>
            <a:avLst/>
            <a:gdLst/>
            <a:ahLst/>
            <a:cxnLst/>
            <a:rect l="l" t="t" r="r" b="b"/>
            <a:pathLst>
              <a:path w="1002109" h="5056514">
                <a:moveTo>
                  <a:pt x="0" y="0"/>
                </a:moveTo>
                <a:lnTo>
                  <a:pt x="1002109" y="0"/>
                </a:lnTo>
                <a:lnTo>
                  <a:pt x="1002109" y="5056514"/>
                </a:lnTo>
                <a:lnTo>
                  <a:pt x="0" y="5056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7545935"/>
            <a:ext cx="2017861" cy="2264946"/>
          </a:xfrm>
          <a:custGeom>
            <a:avLst/>
            <a:gdLst/>
            <a:ahLst/>
            <a:cxnLst/>
            <a:rect l="l" t="t" r="r" b="b"/>
            <a:pathLst>
              <a:path w="2017861" h="2264946">
                <a:moveTo>
                  <a:pt x="0" y="0"/>
                </a:moveTo>
                <a:lnTo>
                  <a:pt x="2017861" y="0"/>
                </a:lnTo>
                <a:lnTo>
                  <a:pt x="2017861" y="2264946"/>
                </a:lnTo>
                <a:lnTo>
                  <a:pt x="0" y="2264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0" y="8264112"/>
            <a:ext cx="14692518" cy="2363047"/>
          </a:xfrm>
          <a:custGeom>
            <a:avLst/>
            <a:gdLst/>
            <a:ahLst/>
            <a:cxnLst/>
            <a:rect l="l" t="t" r="r" b="b"/>
            <a:pathLst>
              <a:path w="14692518" h="2363047">
                <a:moveTo>
                  <a:pt x="0" y="0"/>
                </a:moveTo>
                <a:lnTo>
                  <a:pt x="14692518" y="0"/>
                </a:lnTo>
                <a:lnTo>
                  <a:pt x="14692518" y="2363047"/>
                </a:lnTo>
                <a:lnTo>
                  <a:pt x="0" y="2363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文本框 24"/>
          <p:cNvSpPr txBox="1"/>
          <p:nvPr/>
        </p:nvSpPr>
        <p:spPr>
          <a:xfrm>
            <a:off x="1301750" y="1866900"/>
            <a:ext cx="16447135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3600" b="1">
                <a:solidFill>
                  <a:srgbClr val="454545"/>
                </a:solidFill>
                <a:ea typeface="思源宋体 Semi-Bold" panose="02020600000000000000" charset="-122"/>
                <a:sym typeface="+mn-ea"/>
              </a:rPr>
              <a:t>【参考资料】</a:t>
            </a:r>
            <a:endParaRPr lang="en-US" sz="3600" b="1">
              <a:solidFill>
                <a:srgbClr val="454545"/>
              </a:solidFill>
              <a:ea typeface="思源宋体 Semi-Bold" panose="020206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sz="3600">
                <a:solidFill>
                  <a:srgbClr val="454545"/>
                </a:solidFill>
                <a:ea typeface="思源宋体 Semi-Bold" panose="02020600000000000000" charset="-122"/>
                <a:sym typeface="+mn-ea"/>
              </a:rPr>
              <a:t>[1] </a:t>
            </a:r>
            <a:r>
              <a:rPr lang="zh-CN" altLang="en-US" sz="3600">
                <a:solidFill>
                  <a:srgbClr val="454545"/>
                </a:solidFill>
                <a:ea typeface="思源宋体 Semi-Bold" panose="02020600000000000000" charset="-122"/>
                <a:sym typeface="+mn-ea"/>
              </a:rPr>
              <a:t>人民网《鉴往知来，跟着总书记学历史丨跨越一甲子，“枫桥经验”历久弥新》http://politics.people.com.cn/n1/2023/0922/c1001-40083431.html</a:t>
            </a:r>
            <a:br>
              <a:rPr lang="zh-CN" altLang="en-US" sz="3600">
                <a:solidFill>
                  <a:srgbClr val="454545"/>
                </a:solidFill>
                <a:ea typeface="思源宋体 Semi-Bold" panose="02020600000000000000" charset="-122"/>
                <a:sym typeface="+mn-ea"/>
              </a:rPr>
            </a:br>
            <a:r>
              <a:rPr lang="en-US" sz="3600">
                <a:solidFill>
                  <a:srgbClr val="454545"/>
                </a:solidFill>
                <a:ea typeface="思源宋体 Semi-Bold" panose="02020600000000000000" charset="-122"/>
                <a:sym typeface="+mn-ea"/>
              </a:rPr>
              <a:t>[2] </a:t>
            </a:r>
            <a:r>
              <a:rPr lang="zh-CN" altLang="en-US" sz="3600">
                <a:solidFill>
                  <a:srgbClr val="454545"/>
                </a:solidFill>
                <a:ea typeface="思源宋体 Semi-Bold" panose="02020600000000000000" charset="-122"/>
                <a:sym typeface="+mn-ea"/>
              </a:rPr>
              <a:t>求是网《习近平在浙江考察时强调 始终干在实处走在前列勇立潮头 奋力谱写中国式现代化浙江新篇章 返京途中在山东枣庄考察》http://www.qstheory.cn/yaowen/2023-09/25/c_1129884211.htm</a:t>
            </a:r>
            <a:r>
              <a:rPr lang="en-US" altLang="zh-CN" sz="3600">
                <a:solidFill>
                  <a:srgbClr val="454545"/>
                </a:solidFill>
                <a:ea typeface="思源宋体 Semi-Bold" panose="02020600000000000000" charset="-122"/>
                <a:sym typeface="+mn-ea"/>
              </a:rPr>
              <a:t>l</a:t>
            </a:r>
            <a:endParaRPr lang="zh-CN" altLang="en-US" sz="3600">
              <a:solidFill>
                <a:srgbClr val="454545"/>
              </a:solidFill>
              <a:ea typeface="思源宋体 Semi-Bold" panose="020206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3600">
                <a:solidFill>
                  <a:srgbClr val="454545"/>
                </a:solidFill>
                <a:ea typeface="思源宋体 Semi-Bold" panose="02020600000000000000" charset="-122"/>
                <a:sym typeface="+mn-ea"/>
              </a:rPr>
              <a:t>[3] </a:t>
            </a:r>
            <a:r>
              <a:rPr lang="zh-CN" altLang="en-US" sz="3600">
                <a:solidFill>
                  <a:srgbClr val="454545"/>
                </a:solidFill>
                <a:ea typeface="思源宋体 Semi-Bold" panose="02020600000000000000" charset="-122"/>
                <a:sym typeface="+mn-ea"/>
              </a:rPr>
              <a:t>人民网《“枫桥经验”：基层社会治理的中国方案》http://dangshi.people.com.cn/n1/2021/0319/c436975-32055894.html</a:t>
            </a:r>
            <a:endParaRPr lang="zh-CN" altLang="en-US" sz="3600">
              <a:solidFill>
                <a:srgbClr val="454545"/>
              </a:solidFill>
              <a:ea typeface="思源宋体 Semi-Bold" panose="0202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975" y="8200883"/>
            <a:ext cx="4996913" cy="1766451"/>
            <a:chOff x="0" y="0"/>
            <a:chExt cx="6662550" cy="2355269"/>
          </a:xfrm>
        </p:grpSpPr>
        <p:sp>
          <p:nvSpPr>
            <p:cNvPr id="3" name="Freeform 3"/>
            <p:cNvSpPr/>
            <p:nvPr/>
          </p:nvSpPr>
          <p:spPr>
            <a:xfrm>
              <a:off x="5175087" y="624752"/>
              <a:ext cx="1487463" cy="1669601"/>
            </a:xfrm>
            <a:custGeom>
              <a:avLst/>
              <a:gdLst/>
              <a:ahLst/>
              <a:cxnLst/>
              <a:rect l="l" t="t" r="r" b="b"/>
              <a:pathLst>
                <a:path w="1487463" h="1669601">
                  <a:moveTo>
                    <a:pt x="0" y="0"/>
                  </a:moveTo>
                  <a:lnTo>
                    <a:pt x="1487463" y="0"/>
                  </a:lnTo>
                  <a:lnTo>
                    <a:pt x="1487463" y="1669601"/>
                  </a:lnTo>
                  <a:lnTo>
                    <a:pt x="0" y="1669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43999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238649" y="868901"/>
              <a:ext cx="1339162" cy="1317249"/>
            </a:xfrm>
            <a:custGeom>
              <a:avLst/>
              <a:gdLst/>
              <a:ahLst/>
              <a:cxnLst/>
              <a:rect l="l" t="t" r="r" b="b"/>
              <a:pathLst>
                <a:path w="1339162" h="1317249">
                  <a:moveTo>
                    <a:pt x="0" y="0"/>
                  </a:moveTo>
                  <a:lnTo>
                    <a:pt x="1339162" y="0"/>
                  </a:lnTo>
                  <a:lnTo>
                    <a:pt x="1339162" y="1317249"/>
                  </a:lnTo>
                  <a:lnTo>
                    <a:pt x="0" y="1317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261490" y="602699"/>
              <a:ext cx="449934" cy="1730516"/>
            </a:xfrm>
            <a:custGeom>
              <a:avLst/>
              <a:gdLst/>
              <a:ahLst/>
              <a:cxnLst/>
              <a:rect l="l" t="t" r="r" b="b"/>
              <a:pathLst>
                <a:path w="449934" h="1730516">
                  <a:moveTo>
                    <a:pt x="0" y="0"/>
                  </a:moveTo>
                  <a:lnTo>
                    <a:pt x="449934" y="0"/>
                  </a:lnTo>
                  <a:lnTo>
                    <a:pt x="449934" y="1730516"/>
                  </a:lnTo>
                  <a:lnTo>
                    <a:pt x="0" y="1730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999"/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818497" y="0"/>
              <a:ext cx="579171" cy="2259176"/>
            </a:xfrm>
            <a:custGeom>
              <a:avLst/>
              <a:gdLst/>
              <a:ahLst/>
              <a:cxnLst/>
              <a:rect l="l" t="t" r="r" b="b"/>
              <a:pathLst>
                <a:path w="579171" h="2259176">
                  <a:moveTo>
                    <a:pt x="0" y="0"/>
                  </a:moveTo>
                  <a:lnTo>
                    <a:pt x="579171" y="0"/>
                  </a:lnTo>
                  <a:lnTo>
                    <a:pt x="579171" y="2259176"/>
                  </a:lnTo>
                  <a:lnTo>
                    <a:pt x="0" y="2259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3999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25749" y="131856"/>
              <a:ext cx="668413" cy="2201360"/>
            </a:xfrm>
            <a:custGeom>
              <a:avLst/>
              <a:gdLst/>
              <a:ahLst/>
              <a:cxnLst/>
              <a:rect l="l" t="t" r="r" b="b"/>
              <a:pathLst>
                <a:path w="668413" h="2201360">
                  <a:moveTo>
                    <a:pt x="0" y="0"/>
                  </a:moveTo>
                  <a:lnTo>
                    <a:pt x="668413" y="0"/>
                  </a:lnTo>
                  <a:lnTo>
                    <a:pt x="668413" y="2201359"/>
                  </a:lnTo>
                  <a:lnTo>
                    <a:pt x="0" y="2201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3999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711424" y="219567"/>
              <a:ext cx="342957" cy="1730516"/>
            </a:xfrm>
            <a:custGeom>
              <a:avLst/>
              <a:gdLst/>
              <a:ahLst/>
              <a:cxnLst/>
              <a:rect l="l" t="t" r="r" b="b"/>
              <a:pathLst>
                <a:path w="342957" h="1730516">
                  <a:moveTo>
                    <a:pt x="0" y="0"/>
                  </a:moveTo>
                  <a:lnTo>
                    <a:pt x="342957" y="0"/>
                  </a:lnTo>
                  <a:lnTo>
                    <a:pt x="342957" y="1730516"/>
                  </a:lnTo>
                  <a:lnTo>
                    <a:pt x="0" y="1730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3999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815924"/>
              <a:ext cx="1417107" cy="1393918"/>
            </a:xfrm>
            <a:custGeom>
              <a:avLst/>
              <a:gdLst/>
              <a:ahLst/>
              <a:cxnLst/>
              <a:rect l="l" t="t" r="r" b="b"/>
              <a:pathLst>
                <a:path w="1417107" h="1393918">
                  <a:moveTo>
                    <a:pt x="0" y="0"/>
                  </a:moveTo>
                  <a:lnTo>
                    <a:pt x="1417107" y="0"/>
                  </a:lnTo>
                  <a:lnTo>
                    <a:pt x="1417107" y="1393918"/>
                  </a:lnTo>
                  <a:lnTo>
                    <a:pt x="0" y="1393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750093" y="1057381"/>
              <a:ext cx="337451" cy="1297887"/>
            </a:xfrm>
            <a:custGeom>
              <a:avLst/>
              <a:gdLst/>
              <a:ahLst/>
              <a:cxnLst/>
              <a:rect l="l" t="t" r="r" b="b"/>
              <a:pathLst>
                <a:path w="337451" h="1297887">
                  <a:moveTo>
                    <a:pt x="0" y="0"/>
                  </a:moveTo>
                  <a:lnTo>
                    <a:pt x="337451" y="0"/>
                  </a:lnTo>
                  <a:lnTo>
                    <a:pt x="337451" y="1297888"/>
                  </a:lnTo>
                  <a:lnTo>
                    <a:pt x="0" y="1297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999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593363" y="815924"/>
              <a:ext cx="1201099" cy="1348173"/>
            </a:xfrm>
            <a:custGeom>
              <a:avLst/>
              <a:gdLst/>
              <a:ahLst/>
              <a:cxnLst/>
              <a:rect l="l" t="t" r="r" b="b"/>
              <a:pathLst>
                <a:path w="1201099" h="1348173">
                  <a:moveTo>
                    <a:pt x="0" y="0"/>
                  </a:moveTo>
                  <a:lnTo>
                    <a:pt x="1201099" y="0"/>
                  </a:lnTo>
                  <a:lnTo>
                    <a:pt x="1201099" y="1348173"/>
                  </a:lnTo>
                  <a:lnTo>
                    <a:pt x="0" y="1348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43999"/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997328" y="815924"/>
              <a:ext cx="414467" cy="1365010"/>
            </a:xfrm>
            <a:custGeom>
              <a:avLst/>
              <a:gdLst/>
              <a:ahLst/>
              <a:cxnLst/>
              <a:rect l="l" t="t" r="r" b="b"/>
              <a:pathLst>
                <a:path w="414467" h="1365010">
                  <a:moveTo>
                    <a:pt x="0" y="0"/>
                  </a:moveTo>
                  <a:lnTo>
                    <a:pt x="414467" y="0"/>
                  </a:lnTo>
                  <a:lnTo>
                    <a:pt x="414467" y="1365010"/>
                  </a:lnTo>
                  <a:lnTo>
                    <a:pt x="0" y="136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3999"/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 flipH="1">
            <a:off x="6235362" y="7289949"/>
            <a:ext cx="12052638" cy="3136146"/>
          </a:xfrm>
          <a:custGeom>
            <a:avLst/>
            <a:gdLst/>
            <a:ahLst/>
            <a:cxnLst/>
            <a:rect l="l" t="t" r="r" b="b"/>
            <a:pathLst>
              <a:path w="12052638" h="3136146">
                <a:moveTo>
                  <a:pt x="12052638" y="0"/>
                </a:moveTo>
                <a:lnTo>
                  <a:pt x="0" y="0"/>
                </a:lnTo>
                <a:lnTo>
                  <a:pt x="0" y="3136146"/>
                </a:lnTo>
                <a:lnTo>
                  <a:pt x="12052638" y="3136146"/>
                </a:lnTo>
                <a:lnTo>
                  <a:pt x="1205263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35351" y="369406"/>
            <a:ext cx="13964613" cy="32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10"/>
              </a:lnSpc>
              <a:spcBef>
                <a:spcPct val="0"/>
              </a:spcBef>
            </a:pPr>
            <a:r>
              <a:rPr lang="en-US" sz="24310" u="none" strike="noStrike" spc="1555">
                <a:solidFill>
                  <a:srgbClr val="F27674">
                    <a:alpha val="5882"/>
                  </a:srgbClr>
                </a:solidFill>
                <a:latin typeface="思源宋体 Bold Italics" panose="02020800000000000000" charset="-122"/>
              </a:rPr>
              <a:t>2023</a:t>
            </a:r>
            <a:endParaRPr lang="en-US" sz="24310" u="none" strike="noStrike" spc="1555">
              <a:solidFill>
                <a:srgbClr val="F27674">
                  <a:alpha val="5882"/>
                </a:srgbClr>
              </a:solidFill>
              <a:latin typeface="思源宋体 Bold Italics" panose="02020800000000000000" charset="-122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1502851" y="8533532"/>
            <a:ext cx="1768435" cy="1984978"/>
          </a:xfrm>
          <a:custGeom>
            <a:avLst/>
            <a:gdLst/>
            <a:ahLst/>
            <a:cxnLst/>
            <a:rect l="l" t="t" r="r" b="b"/>
            <a:pathLst>
              <a:path w="1768435" h="1984978">
                <a:moveTo>
                  <a:pt x="0" y="0"/>
                </a:moveTo>
                <a:lnTo>
                  <a:pt x="1768435" y="0"/>
                </a:lnTo>
                <a:lnTo>
                  <a:pt x="1768435" y="1984978"/>
                </a:lnTo>
                <a:lnTo>
                  <a:pt x="0" y="19849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18" y="8678408"/>
            <a:ext cx="2018000" cy="1984978"/>
          </a:xfrm>
          <a:custGeom>
            <a:avLst/>
            <a:gdLst/>
            <a:ahLst/>
            <a:cxnLst/>
            <a:rect l="l" t="t" r="r" b="b"/>
            <a:pathLst>
              <a:path w="2018000" h="1984978">
                <a:moveTo>
                  <a:pt x="0" y="0"/>
                </a:moveTo>
                <a:lnTo>
                  <a:pt x="2018001" y="0"/>
                </a:lnTo>
                <a:lnTo>
                  <a:pt x="2018001" y="1984978"/>
                </a:lnTo>
                <a:lnTo>
                  <a:pt x="0" y="198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02676" y="8569759"/>
            <a:ext cx="534924" cy="2057400"/>
          </a:xfrm>
          <a:custGeom>
            <a:avLst/>
            <a:gdLst/>
            <a:ahLst/>
            <a:cxnLst/>
            <a:rect l="l" t="t" r="r" b="b"/>
            <a:pathLst>
              <a:path w="534924" h="2057400">
                <a:moveTo>
                  <a:pt x="0" y="0"/>
                </a:moveTo>
                <a:lnTo>
                  <a:pt x="534924" y="0"/>
                </a:lnTo>
                <a:lnTo>
                  <a:pt x="53492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76004" y="7853214"/>
            <a:ext cx="688572" cy="2685920"/>
          </a:xfrm>
          <a:custGeom>
            <a:avLst/>
            <a:gdLst/>
            <a:ahLst/>
            <a:cxnLst/>
            <a:rect l="l" t="t" r="r" b="b"/>
            <a:pathLst>
              <a:path w="688572" h="2685920">
                <a:moveTo>
                  <a:pt x="0" y="0"/>
                </a:moveTo>
                <a:lnTo>
                  <a:pt x="688573" y="0"/>
                </a:lnTo>
                <a:lnTo>
                  <a:pt x="688573" y="2685920"/>
                </a:lnTo>
                <a:lnTo>
                  <a:pt x="0" y="2685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140632" y="8009976"/>
            <a:ext cx="794672" cy="2617183"/>
          </a:xfrm>
          <a:custGeom>
            <a:avLst/>
            <a:gdLst/>
            <a:ahLst/>
            <a:cxnLst/>
            <a:rect l="l" t="t" r="r" b="b"/>
            <a:pathLst>
              <a:path w="794672" h="2617183">
                <a:moveTo>
                  <a:pt x="0" y="0"/>
                </a:moveTo>
                <a:lnTo>
                  <a:pt x="794672" y="0"/>
                </a:lnTo>
                <a:lnTo>
                  <a:pt x="794672" y="2617183"/>
                </a:lnTo>
                <a:lnTo>
                  <a:pt x="0" y="2617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637600" y="8114255"/>
            <a:ext cx="407739" cy="2057400"/>
          </a:xfrm>
          <a:custGeom>
            <a:avLst/>
            <a:gdLst/>
            <a:ahLst/>
            <a:cxnLst/>
            <a:rect l="l" t="t" r="r" b="b"/>
            <a:pathLst>
              <a:path w="407739" h="2057400">
                <a:moveTo>
                  <a:pt x="0" y="0"/>
                </a:moveTo>
                <a:lnTo>
                  <a:pt x="407739" y="0"/>
                </a:lnTo>
                <a:lnTo>
                  <a:pt x="4077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672204" y="8881914"/>
            <a:ext cx="1684789" cy="1657220"/>
          </a:xfrm>
          <a:custGeom>
            <a:avLst/>
            <a:gdLst/>
            <a:ahLst/>
            <a:cxnLst/>
            <a:rect l="l" t="t" r="r" b="b"/>
            <a:pathLst>
              <a:path w="1684789" h="1657220">
                <a:moveTo>
                  <a:pt x="0" y="0"/>
                </a:moveTo>
                <a:lnTo>
                  <a:pt x="1684789" y="0"/>
                </a:lnTo>
                <a:lnTo>
                  <a:pt x="1684789" y="1657220"/>
                </a:lnTo>
                <a:lnTo>
                  <a:pt x="0" y="165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267213" y="9084109"/>
            <a:ext cx="401193" cy="1543050"/>
          </a:xfrm>
          <a:custGeom>
            <a:avLst/>
            <a:gdLst/>
            <a:ahLst/>
            <a:cxnLst/>
            <a:rect l="l" t="t" r="r" b="b"/>
            <a:pathLst>
              <a:path w="401193" h="1543050">
                <a:moveTo>
                  <a:pt x="0" y="0"/>
                </a:moveTo>
                <a:lnTo>
                  <a:pt x="401193" y="0"/>
                </a:lnTo>
                <a:lnTo>
                  <a:pt x="401193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577686" y="8823261"/>
            <a:ext cx="1427980" cy="1602834"/>
          </a:xfrm>
          <a:custGeom>
            <a:avLst/>
            <a:gdLst/>
            <a:ahLst/>
            <a:cxnLst/>
            <a:rect l="l" t="t" r="r" b="b"/>
            <a:pathLst>
              <a:path w="1427980" h="1602834">
                <a:moveTo>
                  <a:pt x="0" y="0"/>
                </a:moveTo>
                <a:lnTo>
                  <a:pt x="1427980" y="0"/>
                </a:lnTo>
                <a:lnTo>
                  <a:pt x="1427980" y="1602834"/>
                </a:lnTo>
                <a:lnTo>
                  <a:pt x="0" y="160283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977509" y="8823261"/>
            <a:ext cx="492757" cy="1622851"/>
          </a:xfrm>
          <a:custGeom>
            <a:avLst/>
            <a:gdLst/>
            <a:ahLst/>
            <a:cxnLst/>
            <a:rect l="l" t="t" r="r" b="b"/>
            <a:pathLst>
              <a:path w="492757" h="1622851">
                <a:moveTo>
                  <a:pt x="0" y="0"/>
                </a:moveTo>
                <a:lnTo>
                  <a:pt x="492757" y="0"/>
                </a:lnTo>
                <a:lnTo>
                  <a:pt x="492757" y="1622851"/>
                </a:lnTo>
                <a:lnTo>
                  <a:pt x="0" y="1622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834074" y="-1533788"/>
            <a:ext cx="8850451" cy="4414163"/>
          </a:xfrm>
          <a:custGeom>
            <a:avLst/>
            <a:gdLst/>
            <a:ahLst/>
            <a:cxnLst/>
            <a:rect l="l" t="t" r="r" b="b"/>
            <a:pathLst>
              <a:path w="8850451" h="4414163">
                <a:moveTo>
                  <a:pt x="0" y="0"/>
                </a:moveTo>
                <a:lnTo>
                  <a:pt x="8850452" y="0"/>
                </a:lnTo>
                <a:lnTo>
                  <a:pt x="8850452" y="4414163"/>
                </a:lnTo>
                <a:lnTo>
                  <a:pt x="0" y="44141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5986766" y="-254565"/>
            <a:ext cx="8850451" cy="4414163"/>
          </a:xfrm>
          <a:custGeom>
            <a:avLst/>
            <a:gdLst/>
            <a:ahLst/>
            <a:cxnLst/>
            <a:rect l="l" t="t" r="r" b="b"/>
            <a:pathLst>
              <a:path w="8850451" h="4414163">
                <a:moveTo>
                  <a:pt x="0" y="0"/>
                </a:moveTo>
                <a:lnTo>
                  <a:pt x="8850451" y="0"/>
                </a:lnTo>
                <a:lnTo>
                  <a:pt x="8850451" y="4414163"/>
                </a:lnTo>
                <a:lnTo>
                  <a:pt x="0" y="44141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80870" y="1028700"/>
            <a:ext cx="951163" cy="923817"/>
          </a:xfrm>
          <a:custGeom>
            <a:avLst/>
            <a:gdLst/>
            <a:ahLst/>
            <a:cxnLst/>
            <a:rect l="l" t="t" r="r" b="b"/>
            <a:pathLst>
              <a:path w="951163" h="923817">
                <a:moveTo>
                  <a:pt x="0" y="0"/>
                </a:moveTo>
                <a:lnTo>
                  <a:pt x="951162" y="0"/>
                </a:lnTo>
                <a:lnTo>
                  <a:pt x="951162" y="923817"/>
                </a:lnTo>
                <a:lnTo>
                  <a:pt x="0" y="923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235351" y="3343159"/>
            <a:ext cx="13964613" cy="194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05"/>
              </a:lnSpc>
            </a:pPr>
            <a:r>
              <a:rPr lang="en-US" sz="10860" b="1" spc="771">
                <a:solidFill>
                  <a:srgbClr val="98141A"/>
                </a:solidFill>
                <a:ea typeface="思源宋体-超粗体" panose="02020900000000000000" charset="-122"/>
              </a:rPr>
              <a:t>感谢您的观看</a:t>
            </a:r>
            <a:endParaRPr lang="en-US" sz="10860" b="1" spc="771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37867" y="5735855"/>
            <a:ext cx="1002109" cy="5056514"/>
          </a:xfrm>
          <a:custGeom>
            <a:avLst/>
            <a:gdLst/>
            <a:ahLst/>
            <a:cxnLst/>
            <a:rect l="l" t="t" r="r" b="b"/>
            <a:pathLst>
              <a:path w="1002109" h="5056514">
                <a:moveTo>
                  <a:pt x="0" y="0"/>
                </a:moveTo>
                <a:lnTo>
                  <a:pt x="1002109" y="0"/>
                </a:lnTo>
                <a:lnTo>
                  <a:pt x="1002109" y="5056514"/>
                </a:lnTo>
                <a:lnTo>
                  <a:pt x="0" y="5056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7545935"/>
            <a:ext cx="2017861" cy="2264946"/>
          </a:xfrm>
          <a:custGeom>
            <a:avLst/>
            <a:gdLst/>
            <a:ahLst/>
            <a:cxnLst/>
            <a:rect l="l" t="t" r="r" b="b"/>
            <a:pathLst>
              <a:path w="2017861" h="2264946">
                <a:moveTo>
                  <a:pt x="0" y="0"/>
                </a:moveTo>
                <a:lnTo>
                  <a:pt x="2017861" y="0"/>
                </a:lnTo>
                <a:lnTo>
                  <a:pt x="2017861" y="2264946"/>
                </a:lnTo>
                <a:lnTo>
                  <a:pt x="0" y="2264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0" y="8264112"/>
            <a:ext cx="14692518" cy="2363047"/>
          </a:xfrm>
          <a:custGeom>
            <a:avLst/>
            <a:gdLst/>
            <a:ahLst/>
            <a:cxnLst/>
            <a:rect l="l" t="t" r="r" b="b"/>
            <a:pathLst>
              <a:path w="14692518" h="2363047">
                <a:moveTo>
                  <a:pt x="0" y="0"/>
                </a:moveTo>
                <a:lnTo>
                  <a:pt x="14692518" y="0"/>
                </a:lnTo>
                <a:lnTo>
                  <a:pt x="14692518" y="2363047"/>
                </a:lnTo>
                <a:lnTo>
                  <a:pt x="0" y="2363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42875" y="249971"/>
            <a:ext cx="14959374" cy="242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5"/>
              </a:lnSpc>
            </a:pPr>
            <a:r>
              <a:rPr lang="en-US" sz="18195" spc="1164">
                <a:solidFill>
                  <a:srgbClr val="F27674">
                    <a:alpha val="7843"/>
                  </a:srgbClr>
                </a:solidFill>
                <a:latin typeface="Zcool XiaoWei" panose="00000500000000000000"/>
              </a:rPr>
              <a:t>CONTENTS</a:t>
            </a:r>
            <a:endParaRPr lang="en-US" sz="18195" spc="1164">
              <a:solidFill>
                <a:srgbClr val="F27674">
                  <a:alpha val="7843"/>
                </a:srgbClr>
              </a:solidFill>
              <a:latin typeface="Zcool XiaoWei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891010"/>
            <a:ext cx="3053724" cy="178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30"/>
              </a:lnSpc>
            </a:pPr>
            <a:r>
              <a:rPr lang="en-US" sz="10450" spc="742">
                <a:solidFill>
                  <a:srgbClr val="98141A"/>
                </a:solidFill>
                <a:ea typeface="思源宋体-超粗体" panose="02020900000000000000" charset="-122"/>
              </a:rPr>
              <a:t>目录</a:t>
            </a:r>
            <a:endParaRPr lang="en-US" sz="10450" spc="742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990863" y="4685422"/>
            <a:ext cx="3543844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990863" y="3373466"/>
            <a:ext cx="1116063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0"/>
              </a:lnSpc>
            </a:pPr>
            <a:r>
              <a:rPr lang="en-US" sz="9790" spc="626">
                <a:solidFill>
                  <a:srgbClr val="98141A">
                    <a:alpha val="97647"/>
                  </a:srgbClr>
                </a:solidFill>
                <a:latin typeface="思源宋体 Heavy Italics" panose="02020A00000000000000" charset="-122"/>
              </a:rPr>
              <a:t>1</a:t>
            </a:r>
            <a:endParaRPr lang="en-US" sz="9790" spc="626">
              <a:solidFill>
                <a:srgbClr val="98141A">
                  <a:alpha val="97647"/>
                </a:srgbClr>
              </a:solidFill>
              <a:latin typeface="思源宋体 Heavy Italics" panose="02020A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7550" y="4834890"/>
            <a:ext cx="4431665" cy="787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0"/>
              </a:lnSpc>
            </a:pPr>
            <a:r>
              <a:rPr lang="en-US" sz="4385" b="1" spc="311">
                <a:solidFill>
                  <a:srgbClr val="98141A"/>
                </a:solidFill>
                <a:ea typeface="思源宋体-超粗体" panose="02020900000000000000" charset="-122"/>
              </a:rPr>
              <a:t>“</a:t>
            </a:r>
            <a:r>
              <a:rPr lang="zh-CN" altLang="en-US" sz="4385" b="1" spc="311">
                <a:solidFill>
                  <a:srgbClr val="98141A"/>
                </a:solidFill>
                <a:ea typeface="思源宋体-超粗体" panose="02020900000000000000" charset="-122"/>
              </a:rPr>
              <a:t>枫桥经验</a:t>
            </a:r>
            <a:r>
              <a:rPr lang="en-US" sz="4385" b="1" spc="311">
                <a:solidFill>
                  <a:srgbClr val="98141A"/>
                </a:solidFill>
                <a:ea typeface="思源宋体-超粗体" panose="02020900000000000000" charset="-122"/>
              </a:rPr>
              <a:t>”</a:t>
            </a:r>
            <a:r>
              <a:rPr lang="zh-CN" altLang="en-US" sz="4385" b="1" spc="311">
                <a:solidFill>
                  <a:srgbClr val="98141A"/>
                </a:solidFill>
                <a:ea typeface="思源宋体-超粗体" panose="02020900000000000000" charset="-122"/>
              </a:rPr>
              <a:t>内涵</a:t>
            </a:r>
            <a:endParaRPr lang="zh-CN" altLang="en-US" sz="4385" b="1" spc="311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990863" y="5834011"/>
            <a:ext cx="3573387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5504802" y="4685422"/>
            <a:ext cx="3543844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504802" y="3373466"/>
            <a:ext cx="1116063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0"/>
              </a:lnSpc>
            </a:pPr>
            <a:r>
              <a:rPr lang="en-US" sz="9790" spc="626">
                <a:solidFill>
                  <a:srgbClr val="98141A">
                    <a:alpha val="97647"/>
                  </a:srgbClr>
                </a:solidFill>
                <a:latin typeface="思源宋体 Heavy Italics" panose="02020A00000000000000" charset="-122"/>
              </a:rPr>
              <a:t>2</a:t>
            </a:r>
            <a:endParaRPr lang="en-US" sz="9790" spc="626">
              <a:solidFill>
                <a:srgbClr val="98141A">
                  <a:alpha val="97647"/>
                </a:srgbClr>
              </a:solidFill>
              <a:latin typeface="思源宋体 Heavy Italics" panose="0202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504815" y="4834890"/>
            <a:ext cx="3837305" cy="787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0"/>
              </a:lnSpc>
            </a:pPr>
            <a:r>
              <a:rPr lang="zh-CN" altLang="en-US" sz="4385" b="1" spc="311">
                <a:solidFill>
                  <a:srgbClr val="98141A"/>
                </a:solidFill>
                <a:ea typeface="思源宋体-超粗体" panose="02020900000000000000" charset="-122"/>
              </a:rPr>
              <a:t>化解基层矛盾</a:t>
            </a:r>
            <a:endParaRPr lang="zh-CN" altLang="en-US" sz="4385" b="1" spc="311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5504802" y="5834011"/>
            <a:ext cx="3573387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800937" y="4680977"/>
            <a:ext cx="3543844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9800937" y="3369021"/>
            <a:ext cx="1116063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0"/>
              </a:lnSpc>
            </a:pPr>
            <a:r>
              <a:rPr lang="en-US" sz="9790" spc="626">
                <a:solidFill>
                  <a:srgbClr val="98141A">
                    <a:alpha val="97647"/>
                  </a:srgbClr>
                </a:solidFill>
                <a:latin typeface="思源宋体 Heavy Italics" panose="02020A00000000000000" charset="-122"/>
              </a:rPr>
              <a:t>3</a:t>
            </a:r>
            <a:endParaRPr lang="en-US" sz="9790" spc="626">
              <a:solidFill>
                <a:srgbClr val="98141A">
                  <a:alpha val="97647"/>
                </a:srgbClr>
              </a:solidFill>
              <a:latin typeface="思源宋体 Heavy Italics" panose="02020A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00937" y="4830671"/>
            <a:ext cx="3590591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0"/>
              </a:lnSpc>
            </a:pPr>
            <a:r>
              <a:rPr lang="zh-CN" altLang="en-US" sz="4385" b="1" spc="311">
                <a:solidFill>
                  <a:srgbClr val="98141A"/>
                </a:solidFill>
                <a:ea typeface="思源宋体-超粗体" panose="02020900000000000000" charset="-122"/>
              </a:rPr>
              <a:t>原因分析</a:t>
            </a:r>
            <a:endParaRPr lang="zh-CN" altLang="en-US" sz="4385" b="1" spc="311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9800937" y="5829566"/>
            <a:ext cx="3573387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4249471" y="4675262"/>
            <a:ext cx="3543844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4249471" y="3363306"/>
            <a:ext cx="1116063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0"/>
              </a:lnSpc>
            </a:pPr>
            <a:r>
              <a:rPr lang="en-US" sz="9790" spc="626">
                <a:solidFill>
                  <a:srgbClr val="98141A">
                    <a:alpha val="97647"/>
                  </a:srgbClr>
                </a:solidFill>
                <a:latin typeface="思源宋体 Heavy Italics" panose="02020A00000000000000" charset="-122"/>
              </a:rPr>
              <a:t>4</a:t>
            </a:r>
            <a:endParaRPr lang="en-US" sz="9790" spc="626">
              <a:solidFill>
                <a:srgbClr val="98141A">
                  <a:alpha val="97647"/>
                </a:srgbClr>
              </a:solidFill>
              <a:latin typeface="思源宋体 Heavy Italics" panose="02020A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249471" y="4824956"/>
            <a:ext cx="3590591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0"/>
              </a:lnSpc>
            </a:pPr>
            <a:r>
              <a:rPr lang="zh-CN" altLang="en-US" sz="4385" b="1" spc="311">
                <a:solidFill>
                  <a:srgbClr val="98141A"/>
                </a:solidFill>
                <a:ea typeface="思源宋体-超粗体" panose="02020900000000000000" charset="-122"/>
              </a:rPr>
              <a:t>总结</a:t>
            </a:r>
            <a:endParaRPr lang="zh-CN" altLang="en-US" sz="4385" b="1" spc="311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14249471" y="5823851"/>
            <a:ext cx="3573387" cy="0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flipH="1">
            <a:off x="10102676" y="8533532"/>
            <a:ext cx="8185324" cy="2129855"/>
          </a:xfrm>
          <a:custGeom>
            <a:avLst/>
            <a:gdLst/>
            <a:ahLst/>
            <a:cxnLst/>
            <a:rect l="l" t="t" r="r" b="b"/>
            <a:pathLst>
              <a:path w="8185324" h="2129855">
                <a:moveTo>
                  <a:pt x="8185324" y="0"/>
                </a:moveTo>
                <a:lnTo>
                  <a:pt x="0" y="0"/>
                </a:lnTo>
                <a:lnTo>
                  <a:pt x="0" y="2129854"/>
                </a:lnTo>
                <a:lnTo>
                  <a:pt x="8185324" y="2129854"/>
                </a:lnTo>
                <a:lnTo>
                  <a:pt x="8185324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0" y="8016737"/>
            <a:ext cx="16230600" cy="2610422"/>
          </a:xfrm>
          <a:custGeom>
            <a:avLst/>
            <a:gdLst/>
            <a:ahLst/>
            <a:cxnLst/>
            <a:rect l="l" t="t" r="r" b="b"/>
            <a:pathLst>
              <a:path w="16230600" h="2610422">
                <a:moveTo>
                  <a:pt x="0" y="0"/>
                </a:moveTo>
                <a:lnTo>
                  <a:pt x="16230600" y="0"/>
                </a:lnTo>
                <a:lnTo>
                  <a:pt x="16230600" y="2610422"/>
                </a:lnTo>
                <a:lnTo>
                  <a:pt x="0" y="261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flipH="1">
            <a:off x="14008038" y="-2537989"/>
            <a:ext cx="10450766" cy="5212320"/>
          </a:xfrm>
          <a:custGeom>
            <a:avLst/>
            <a:gdLst/>
            <a:ahLst/>
            <a:cxnLst/>
            <a:rect l="l" t="t" r="r" b="b"/>
            <a:pathLst>
              <a:path w="10450766" h="5212320">
                <a:moveTo>
                  <a:pt x="10450766" y="0"/>
                </a:moveTo>
                <a:lnTo>
                  <a:pt x="0" y="0"/>
                </a:lnTo>
                <a:lnTo>
                  <a:pt x="0" y="5212320"/>
                </a:lnTo>
                <a:lnTo>
                  <a:pt x="10450766" y="5212320"/>
                </a:lnTo>
                <a:lnTo>
                  <a:pt x="1045076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4"/>
          <p:cNvSpPr/>
          <p:nvPr/>
        </p:nvSpPr>
        <p:spPr>
          <a:xfrm flipH="1">
            <a:off x="10102676" y="8533532"/>
            <a:ext cx="8185324" cy="2129855"/>
          </a:xfrm>
          <a:custGeom>
            <a:avLst/>
            <a:gdLst/>
            <a:ahLst/>
            <a:cxnLst/>
            <a:rect l="l" t="t" r="r" b="b"/>
            <a:pathLst>
              <a:path w="8185324" h="2129855">
                <a:moveTo>
                  <a:pt x="8185324" y="0"/>
                </a:moveTo>
                <a:lnTo>
                  <a:pt x="0" y="0"/>
                </a:lnTo>
                <a:lnTo>
                  <a:pt x="0" y="2129854"/>
                </a:lnTo>
                <a:lnTo>
                  <a:pt x="8185324" y="2129854"/>
                </a:lnTo>
                <a:lnTo>
                  <a:pt x="8185324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0" y="8016737"/>
            <a:ext cx="16230600" cy="2610422"/>
          </a:xfrm>
          <a:custGeom>
            <a:avLst/>
            <a:gdLst/>
            <a:ahLst/>
            <a:cxnLst/>
            <a:rect l="l" t="t" r="r" b="b"/>
            <a:pathLst>
              <a:path w="16230600" h="2610422">
                <a:moveTo>
                  <a:pt x="0" y="0"/>
                </a:moveTo>
                <a:lnTo>
                  <a:pt x="16230600" y="0"/>
                </a:lnTo>
                <a:lnTo>
                  <a:pt x="16230600" y="2610422"/>
                </a:lnTo>
                <a:lnTo>
                  <a:pt x="0" y="261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flipH="1">
            <a:off x="14008038" y="-2537989"/>
            <a:ext cx="10450766" cy="5212320"/>
          </a:xfrm>
          <a:custGeom>
            <a:avLst/>
            <a:gdLst/>
            <a:ahLst/>
            <a:cxnLst/>
            <a:rect l="l" t="t" r="r" b="b"/>
            <a:pathLst>
              <a:path w="10450766" h="5212320">
                <a:moveTo>
                  <a:pt x="10450766" y="0"/>
                </a:moveTo>
                <a:lnTo>
                  <a:pt x="0" y="0"/>
                </a:lnTo>
                <a:lnTo>
                  <a:pt x="0" y="5212320"/>
                </a:lnTo>
                <a:lnTo>
                  <a:pt x="10450766" y="5212320"/>
                </a:lnTo>
                <a:lnTo>
                  <a:pt x="1045076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3400" y="495300"/>
            <a:ext cx="6300470" cy="9192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15200" y="495300"/>
            <a:ext cx="6859270" cy="4455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4249400" y="3467100"/>
            <a:ext cx="3733165" cy="1398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枫桥经验陈列馆位于绍兴市诸暨市枫桥镇，于2018年10月建成启用，成为宣传推广“枫桥经验”的重要阵地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04" name="图片 103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290435" y="5191125"/>
            <a:ext cx="6884035" cy="4496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14325600" y="6972300"/>
            <a:ext cx="3733165" cy="1398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9月20日至21日，中共中央总书记、国家主席、中央军委主席习近平在浙江考察。这是20日下午，习近平在诸暨市枫桥镇枫桥经验陈列馆，同当地群众亲切交流。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645584" y="6737188"/>
            <a:ext cx="13642416" cy="3549812"/>
          </a:xfrm>
          <a:custGeom>
            <a:avLst/>
            <a:gdLst/>
            <a:ahLst/>
            <a:cxnLst/>
            <a:rect l="l" t="t" r="r" b="b"/>
            <a:pathLst>
              <a:path w="13642416" h="3549812">
                <a:moveTo>
                  <a:pt x="13642416" y="0"/>
                </a:moveTo>
                <a:lnTo>
                  <a:pt x="0" y="0"/>
                </a:lnTo>
                <a:lnTo>
                  <a:pt x="0" y="3549812"/>
                </a:lnTo>
                <a:lnTo>
                  <a:pt x="13642416" y="3549812"/>
                </a:lnTo>
                <a:lnTo>
                  <a:pt x="13642416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663417" y="-2627112"/>
            <a:ext cx="11254580" cy="5613222"/>
          </a:xfrm>
          <a:custGeom>
            <a:avLst/>
            <a:gdLst/>
            <a:ahLst/>
            <a:cxnLst/>
            <a:rect l="l" t="t" r="r" b="b"/>
            <a:pathLst>
              <a:path w="11254580" h="5613222">
                <a:moveTo>
                  <a:pt x="0" y="0"/>
                </a:moveTo>
                <a:lnTo>
                  <a:pt x="11254581" y="0"/>
                </a:lnTo>
                <a:lnTo>
                  <a:pt x="11254581" y="5613222"/>
                </a:lnTo>
                <a:lnTo>
                  <a:pt x="0" y="561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32440" y="7567101"/>
            <a:ext cx="8950495" cy="3164077"/>
            <a:chOff x="0" y="0"/>
            <a:chExt cx="11933994" cy="4218769"/>
          </a:xfrm>
        </p:grpSpPr>
        <p:sp>
          <p:nvSpPr>
            <p:cNvPr id="5" name="Freeform 5"/>
            <p:cNvSpPr/>
            <p:nvPr/>
          </p:nvSpPr>
          <p:spPr>
            <a:xfrm>
              <a:off x="9269643" y="1119059"/>
              <a:ext cx="2664351" cy="2990598"/>
            </a:xfrm>
            <a:custGeom>
              <a:avLst/>
              <a:gdLst/>
              <a:ahLst/>
              <a:cxnLst/>
              <a:rect l="l" t="t" r="r" b="b"/>
              <a:pathLst>
                <a:path w="2664351" h="2990598">
                  <a:moveTo>
                    <a:pt x="0" y="0"/>
                  </a:moveTo>
                  <a:lnTo>
                    <a:pt x="2664351" y="0"/>
                  </a:lnTo>
                  <a:lnTo>
                    <a:pt x="2664351" y="2990599"/>
                  </a:lnTo>
                  <a:lnTo>
                    <a:pt x="0" y="2990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592289" y="1556380"/>
              <a:ext cx="2398714" cy="2359463"/>
            </a:xfrm>
            <a:custGeom>
              <a:avLst/>
              <a:gdLst/>
              <a:ahLst/>
              <a:cxnLst/>
              <a:rect l="l" t="t" r="r" b="b"/>
              <a:pathLst>
                <a:path w="2398714" h="2359463">
                  <a:moveTo>
                    <a:pt x="0" y="0"/>
                  </a:moveTo>
                  <a:lnTo>
                    <a:pt x="2398715" y="0"/>
                  </a:lnTo>
                  <a:lnTo>
                    <a:pt x="2398715" y="2359463"/>
                  </a:lnTo>
                  <a:lnTo>
                    <a:pt x="0" y="2359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841997" y="1079558"/>
              <a:ext cx="805924" cy="3099710"/>
            </a:xfrm>
            <a:custGeom>
              <a:avLst/>
              <a:gdLst/>
              <a:ahLst/>
              <a:cxnLst/>
              <a:rect l="l" t="t" r="r" b="b"/>
              <a:pathLst>
                <a:path w="805924" h="3099710">
                  <a:moveTo>
                    <a:pt x="0" y="0"/>
                  </a:moveTo>
                  <a:lnTo>
                    <a:pt x="805925" y="0"/>
                  </a:lnTo>
                  <a:lnTo>
                    <a:pt x="805925" y="3099709"/>
                  </a:lnTo>
                  <a:lnTo>
                    <a:pt x="0" y="3099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048507" y="0"/>
              <a:ext cx="1037413" cy="4046647"/>
            </a:xfrm>
            <a:custGeom>
              <a:avLst/>
              <a:gdLst/>
              <a:ahLst/>
              <a:cxnLst/>
              <a:rect l="l" t="t" r="r" b="b"/>
              <a:pathLst>
                <a:path w="1037413" h="4046647">
                  <a:moveTo>
                    <a:pt x="0" y="0"/>
                  </a:moveTo>
                  <a:lnTo>
                    <a:pt x="1037413" y="0"/>
                  </a:lnTo>
                  <a:lnTo>
                    <a:pt x="1037413" y="4046647"/>
                  </a:lnTo>
                  <a:lnTo>
                    <a:pt x="0" y="4046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95568" y="236181"/>
              <a:ext cx="1197265" cy="3943087"/>
            </a:xfrm>
            <a:custGeom>
              <a:avLst/>
              <a:gdLst/>
              <a:ahLst/>
              <a:cxnLst/>
              <a:rect l="l" t="t" r="r" b="b"/>
              <a:pathLst>
                <a:path w="1197265" h="3943087">
                  <a:moveTo>
                    <a:pt x="0" y="0"/>
                  </a:moveTo>
                  <a:lnTo>
                    <a:pt x="1197264" y="0"/>
                  </a:lnTo>
                  <a:lnTo>
                    <a:pt x="1197264" y="3943086"/>
                  </a:lnTo>
                  <a:lnTo>
                    <a:pt x="0" y="394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647922" y="393289"/>
              <a:ext cx="614306" cy="3099710"/>
            </a:xfrm>
            <a:custGeom>
              <a:avLst/>
              <a:gdLst/>
              <a:ahLst/>
              <a:cxnLst/>
              <a:rect l="l" t="t" r="r" b="b"/>
              <a:pathLst>
                <a:path w="614306" h="3099710">
                  <a:moveTo>
                    <a:pt x="0" y="0"/>
                  </a:moveTo>
                  <a:lnTo>
                    <a:pt x="614306" y="0"/>
                  </a:lnTo>
                  <a:lnTo>
                    <a:pt x="614306" y="3099710"/>
                  </a:lnTo>
                  <a:lnTo>
                    <a:pt x="0" y="3099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461487"/>
              <a:ext cx="2538329" cy="2496792"/>
            </a:xfrm>
            <a:custGeom>
              <a:avLst/>
              <a:gdLst/>
              <a:ahLst/>
              <a:cxnLst/>
              <a:rect l="l" t="t" r="r" b="b"/>
              <a:pathLst>
                <a:path w="2538329" h="2496792">
                  <a:moveTo>
                    <a:pt x="0" y="0"/>
                  </a:moveTo>
                  <a:lnTo>
                    <a:pt x="2538329" y="0"/>
                  </a:lnTo>
                  <a:lnTo>
                    <a:pt x="2538329" y="2496793"/>
                  </a:lnTo>
                  <a:lnTo>
                    <a:pt x="0" y="2496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0299596" y="1893987"/>
              <a:ext cx="604443" cy="2324782"/>
            </a:xfrm>
            <a:custGeom>
              <a:avLst/>
              <a:gdLst/>
              <a:ahLst/>
              <a:cxnLst/>
              <a:rect l="l" t="t" r="r" b="b"/>
              <a:pathLst>
                <a:path w="604443" h="2324782">
                  <a:moveTo>
                    <a:pt x="0" y="0"/>
                  </a:moveTo>
                  <a:lnTo>
                    <a:pt x="604444" y="0"/>
                  </a:lnTo>
                  <a:lnTo>
                    <a:pt x="604444" y="2324782"/>
                  </a:lnTo>
                  <a:lnTo>
                    <a:pt x="0" y="232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854040" y="1461487"/>
              <a:ext cx="2151415" cy="2414854"/>
            </a:xfrm>
            <a:custGeom>
              <a:avLst/>
              <a:gdLst/>
              <a:ahLst/>
              <a:cxnLst/>
              <a:rect l="l" t="t" r="r" b="b"/>
              <a:pathLst>
                <a:path w="2151415" h="2414854">
                  <a:moveTo>
                    <a:pt x="0" y="0"/>
                  </a:moveTo>
                  <a:lnTo>
                    <a:pt x="2151415" y="0"/>
                  </a:lnTo>
                  <a:lnTo>
                    <a:pt x="2151415" y="2414854"/>
                  </a:lnTo>
                  <a:lnTo>
                    <a:pt x="0" y="2414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160035" y="1461487"/>
              <a:ext cx="742395" cy="2445012"/>
            </a:xfrm>
            <a:custGeom>
              <a:avLst/>
              <a:gdLst/>
              <a:ahLst/>
              <a:cxnLst/>
              <a:rect l="l" t="t" r="r" b="b"/>
              <a:pathLst>
                <a:path w="742395" h="2445012">
                  <a:moveTo>
                    <a:pt x="0" y="0"/>
                  </a:moveTo>
                  <a:lnTo>
                    <a:pt x="742394" y="0"/>
                  </a:lnTo>
                  <a:lnTo>
                    <a:pt x="742394" y="2445013"/>
                  </a:lnTo>
                  <a:lnTo>
                    <a:pt x="0" y="244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0" y="8764703"/>
            <a:ext cx="11580040" cy="1862456"/>
          </a:xfrm>
          <a:custGeom>
            <a:avLst/>
            <a:gdLst/>
            <a:ahLst/>
            <a:cxnLst/>
            <a:rect l="l" t="t" r="r" b="b"/>
            <a:pathLst>
              <a:path w="11580040" h="1862456">
                <a:moveTo>
                  <a:pt x="0" y="0"/>
                </a:moveTo>
                <a:lnTo>
                  <a:pt x="11580040" y="0"/>
                </a:lnTo>
                <a:lnTo>
                  <a:pt x="11580040" y="1862456"/>
                </a:lnTo>
                <a:lnTo>
                  <a:pt x="0" y="18624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861064" y="0"/>
            <a:ext cx="4262006" cy="2647771"/>
          </a:xfrm>
          <a:custGeom>
            <a:avLst/>
            <a:gdLst/>
            <a:ahLst/>
            <a:cxnLst/>
            <a:rect l="l" t="t" r="r" b="b"/>
            <a:pathLst>
              <a:path w="4262006" h="2647771">
                <a:moveTo>
                  <a:pt x="0" y="0"/>
                </a:moveTo>
                <a:lnTo>
                  <a:pt x="4262005" y="0"/>
                </a:lnTo>
                <a:lnTo>
                  <a:pt x="4262005" y="2647771"/>
                </a:lnTo>
                <a:lnTo>
                  <a:pt x="0" y="26477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3426936" y="2986110"/>
            <a:ext cx="3361503" cy="336150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23374" y="3082547"/>
            <a:ext cx="3168629" cy="316862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418400" y="3513083"/>
            <a:ext cx="3378575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5"/>
              </a:lnSpc>
            </a:pPr>
            <a:r>
              <a:rPr lang="en-US" sz="10805" spc="767">
                <a:solidFill>
                  <a:srgbClr val="FFFFE8"/>
                </a:solidFill>
                <a:latin typeface="思源宋体-超粗体" panose="02020900000000000000" charset="-122"/>
              </a:rPr>
              <a:t>01</a:t>
            </a:r>
            <a:endParaRPr lang="en-US" sz="10805" spc="767">
              <a:solidFill>
                <a:srgbClr val="FFFFE8"/>
              </a:solidFill>
              <a:latin typeface="思源宋体-超粗体" panose="020209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391400" y="3848100"/>
            <a:ext cx="8644255" cy="1564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200"/>
              </a:lnSpc>
            </a:pPr>
            <a:r>
              <a:rPr lang="en-US" sz="8715" spc="618">
                <a:solidFill>
                  <a:srgbClr val="98141A"/>
                </a:solidFill>
                <a:ea typeface="思源宋体-超粗体" panose="02020900000000000000" charset="-122"/>
              </a:rPr>
              <a:t>“</a:t>
            </a:r>
            <a:r>
              <a:rPr lang="zh-CN" altLang="en-US" sz="8715" spc="618">
                <a:solidFill>
                  <a:srgbClr val="98141A"/>
                </a:solidFill>
                <a:ea typeface="思源宋体-超粗体" panose="02020900000000000000" charset="-122"/>
              </a:rPr>
              <a:t>枫桥经验</a:t>
            </a:r>
            <a:r>
              <a:rPr lang="en-US" altLang="zh-CN" sz="8715" spc="618">
                <a:solidFill>
                  <a:srgbClr val="98141A"/>
                </a:solidFill>
                <a:ea typeface="思源宋体-超粗体" panose="02020900000000000000" charset="-122"/>
              </a:rPr>
              <a:t>”</a:t>
            </a:r>
            <a:r>
              <a:rPr lang="zh-CN" altLang="en-US" sz="8715" spc="618">
                <a:solidFill>
                  <a:srgbClr val="98141A"/>
                </a:solidFill>
                <a:ea typeface="思源宋体-超粗体" panose="02020900000000000000" charset="-122"/>
              </a:rPr>
              <a:t>内涵</a:t>
            </a:r>
            <a:endParaRPr lang="zh-CN" altLang="en-US" sz="8715" spc="618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26" name="TextBox 23"/>
          <p:cNvSpPr txBox="1"/>
          <p:nvPr>
            <p:custDataLst>
              <p:tags r:id="rId17"/>
            </p:custDataLst>
          </p:nvPr>
        </p:nvSpPr>
        <p:spPr>
          <a:xfrm>
            <a:off x="7772521" y="5600912"/>
            <a:ext cx="926575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zh-CN" altLang="en-US" sz="2800" b="1">
                <a:solidFill>
                  <a:srgbClr val="454545"/>
                </a:solidFill>
                <a:ea typeface="思源宋体 Semi-Bold" panose="02020600000000000000" charset="-122"/>
              </a:rPr>
              <a:t>什么是</a:t>
            </a:r>
            <a:r>
              <a:rPr lang="en-US" altLang="zh-CN" sz="2800" b="1">
                <a:solidFill>
                  <a:srgbClr val="454545"/>
                </a:solidFill>
                <a:ea typeface="思源宋体 Semi-Bold" panose="02020600000000000000" charset="-122"/>
              </a:rPr>
              <a:t>“</a:t>
            </a:r>
            <a:r>
              <a:rPr lang="zh-CN" altLang="en-US" sz="2800" b="1">
                <a:solidFill>
                  <a:srgbClr val="454545"/>
                </a:solidFill>
                <a:ea typeface="思源宋体 Semi-Bold" panose="02020600000000000000" charset="-122"/>
              </a:rPr>
              <a:t>枫桥经验</a:t>
            </a:r>
            <a:r>
              <a:rPr lang="en-US" altLang="zh-CN" sz="2800" b="1">
                <a:solidFill>
                  <a:srgbClr val="454545"/>
                </a:solidFill>
                <a:ea typeface="思源宋体 Semi-Bold" panose="02020600000000000000" charset="-122"/>
              </a:rPr>
              <a:t>”</a:t>
            </a:r>
            <a:r>
              <a:rPr lang="zh-CN" altLang="en-US" sz="2800" b="1">
                <a:solidFill>
                  <a:srgbClr val="454545"/>
                </a:solidFill>
                <a:ea typeface="思源宋体 Semi-Bold" panose="02020600000000000000" charset="-122"/>
              </a:rPr>
              <a:t>？我们为什么要发展枫桥经验？</a:t>
            </a:r>
            <a:endParaRPr lang="zh-CN" altLang="en-US" sz="2800" b="1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182626" y="8679355"/>
            <a:ext cx="6178399" cy="1607645"/>
          </a:xfrm>
          <a:custGeom>
            <a:avLst/>
            <a:gdLst/>
            <a:ahLst/>
            <a:cxnLst/>
            <a:rect l="l" t="t" r="r" b="b"/>
            <a:pathLst>
              <a:path w="6178399" h="1607645">
                <a:moveTo>
                  <a:pt x="6178399" y="0"/>
                </a:moveTo>
                <a:lnTo>
                  <a:pt x="0" y="0"/>
                </a:lnTo>
                <a:lnTo>
                  <a:pt x="0" y="1607645"/>
                </a:lnTo>
                <a:lnTo>
                  <a:pt x="6178399" y="1607645"/>
                </a:lnTo>
                <a:lnTo>
                  <a:pt x="617839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75524" y="2494681"/>
            <a:ext cx="920089" cy="9200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1407" tIns="31407" rIns="31407" bIns="31407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2029803" y="2696307"/>
            <a:ext cx="411532" cy="516837"/>
          </a:xfrm>
          <a:custGeom>
            <a:avLst/>
            <a:gdLst/>
            <a:ahLst/>
            <a:cxnLst/>
            <a:rect l="l" t="t" r="r" b="b"/>
            <a:pathLst>
              <a:path w="411532" h="516837">
                <a:moveTo>
                  <a:pt x="0" y="0"/>
                </a:moveTo>
                <a:lnTo>
                  <a:pt x="411531" y="0"/>
                </a:lnTo>
                <a:lnTo>
                  <a:pt x="411531" y="516837"/>
                </a:lnTo>
                <a:lnTo>
                  <a:pt x="0" y="51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162338" y="2779788"/>
            <a:ext cx="349876" cy="34987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16863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4086" tIns="44086" rIns="44086" bIns="44086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243653" y="2861102"/>
            <a:ext cx="187247" cy="18724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4086" tIns="44086" rIns="44086" bIns="44086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3337276" y="2954726"/>
            <a:ext cx="0" cy="6698443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0" y="8679355"/>
            <a:ext cx="12109601" cy="1947628"/>
          </a:xfrm>
          <a:custGeom>
            <a:avLst/>
            <a:gdLst/>
            <a:ahLst/>
            <a:cxnLst/>
            <a:rect l="l" t="t" r="r" b="b"/>
            <a:pathLst>
              <a:path w="12109601" h="1947628">
                <a:moveTo>
                  <a:pt x="0" y="0"/>
                </a:moveTo>
                <a:lnTo>
                  <a:pt x="12109601" y="0"/>
                </a:lnTo>
                <a:lnTo>
                  <a:pt x="12109601" y="1947628"/>
                </a:lnTo>
                <a:lnTo>
                  <a:pt x="0" y="1947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775524" y="4585055"/>
            <a:ext cx="920089" cy="92008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1407" tIns="31407" rIns="31407" bIns="31407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162338" y="4870162"/>
            <a:ext cx="349876" cy="34987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16863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4086" tIns="44086" rIns="44086" bIns="44086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243653" y="4951476"/>
            <a:ext cx="187247" cy="18724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4086" tIns="44086" rIns="44086" bIns="44086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75524" y="6675429"/>
            <a:ext cx="920089" cy="92008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1407" tIns="31407" rIns="31407" bIns="31407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162338" y="6960536"/>
            <a:ext cx="349876" cy="349876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16863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4086" tIns="44086" rIns="44086" bIns="44086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243653" y="7041850"/>
            <a:ext cx="187247" cy="187247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4086" tIns="44086" rIns="44086" bIns="44086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38" name="Freeform 38"/>
          <p:cNvSpPr/>
          <p:nvPr/>
        </p:nvSpPr>
        <p:spPr>
          <a:xfrm>
            <a:off x="1997444" y="4806975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0" y="0"/>
                </a:moveTo>
                <a:lnTo>
                  <a:pt x="476250" y="0"/>
                </a:lnTo>
                <a:lnTo>
                  <a:pt x="4762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057779" y="6876870"/>
            <a:ext cx="355580" cy="517208"/>
          </a:xfrm>
          <a:custGeom>
            <a:avLst/>
            <a:gdLst/>
            <a:ahLst/>
            <a:cxnLst/>
            <a:rect l="l" t="t" r="r" b="b"/>
            <a:pathLst>
              <a:path w="355580" h="517208">
                <a:moveTo>
                  <a:pt x="0" y="0"/>
                </a:moveTo>
                <a:lnTo>
                  <a:pt x="355580" y="0"/>
                </a:lnTo>
                <a:lnTo>
                  <a:pt x="355580" y="517207"/>
                </a:lnTo>
                <a:lnTo>
                  <a:pt x="0" y="517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3977474" y="2428006"/>
            <a:ext cx="4746755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3600" spc="255">
                <a:solidFill>
                  <a:srgbClr val="98141A"/>
                </a:solidFill>
                <a:ea typeface="思源宋体 Bold" panose="02020700000000000000" charset="-122"/>
              </a:rPr>
              <a:t>诞生</a:t>
            </a:r>
            <a:endParaRPr lang="zh-CN" altLang="en-US"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3977640" y="3067685"/>
            <a:ext cx="6438900" cy="83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zh-CN" altLang="en-US">
                <a:solidFill>
                  <a:srgbClr val="454545"/>
                </a:solidFill>
                <a:ea typeface="思源宋体 Semi-Bold" panose="02020600000000000000" charset="-122"/>
              </a:rPr>
              <a:t>枫桥经验诞生于20世纪60年代，源于</a:t>
            </a:r>
            <a:r>
              <a:rPr lang="zh-CN" altLang="en-US" b="1">
                <a:solidFill>
                  <a:srgbClr val="454545"/>
                </a:solidFill>
                <a:ea typeface="思源宋体 Semi-Bold" panose="02020600000000000000" charset="-122"/>
              </a:rPr>
              <a:t>诸暨枫桥干部群众的创造和政法工作的生动实践</a:t>
            </a:r>
            <a:r>
              <a:rPr lang="zh-CN" altLang="en-US">
                <a:solidFill>
                  <a:srgbClr val="454545"/>
                </a:solidFill>
                <a:ea typeface="思源宋体 Semi-Bold" panose="02020600000000000000" charset="-122"/>
              </a:rPr>
              <a:t>。</a:t>
            </a:r>
            <a:endParaRPr lang="zh-CN" altLang="en-US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781306" y="457200"/>
            <a:ext cx="5047141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426">
                <a:solidFill>
                  <a:srgbClr val="98141A"/>
                </a:solidFill>
                <a:ea typeface="思源宋体-超粗体" panose="02020900000000000000" charset="-122"/>
              </a:rPr>
              <a:t>枫桥经验</a:t>
            </a:r>
            <a:endParaRPr lang="zh-CN" altLang="en-US" sz="6000" spc="426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3977474" y="4518380"/>
            <a:ext cx="4746755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3600" spc="255">
                <a:solidFill>
                  <a:srgbClr val="98141A"/>
                </a:solidFill>
                <a:ea typeface="思源宋体 Bold" panose="02020700000000000000" charset="-122"/>
              </a:rPr>
              <a:t>创新与发展</a:t>
            </a:r>
            <a:endParaRPr lang="zh-CN" altLang="en-US"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977640" y="5158105"/>
            <a:ext cx="6404610" cy="1246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>
                <a:solidFill>
                  <a:srgbClr val="454545"/>
                </a:solidFill>
                <a:ea typeface="思源宋体 Semi-Bold" panose="02020600000000000000" charset="-122"/>
              </a:rPr>
              <a:t>党的十八大以来，习近平总书记就坚持和发展新时代“枫桥经验”作出一系列重要指示，浙江省广大干部群众</a:t>
            </a:r>
            <a:r>
              <a:rPr lang="en-US" b="1">
                <a:solidFill>
                  <a:srgbClr val="454545"/>
                </a:solidFill>
                <a:ea typeface="思源宋体 Semi-Bold" panose="02020600000000000000" charset="-122"/>
              </a:rPr>
              <a:t>在继承的基础上创新</a:t>
            </a:r>
            <a:r>
              <a:rPr lang="en-US">
                <a:solidFill>
                  <a:srgbClr val="454545"/>
                </a:solidFill>
                <a:ea typeface="思源宋体 Semi-Bold" panose="02020600000000000000" charset="-122"/>
              </a:rPr>
              <a:t>，</a:t>
            </a:r>
            <a:r>
              <a:rPr lang="en-US" b="1">
                <a:solidFill>
                  <a:srgbClr val="454545"/>
                </a:solidFill>
                <a:ea typeface="思源宋体 Semi-Bold" panose="02020600000000000000" charset="-122"/>
              </a:rPr>
              <a:t>在积累的基础上深化</a:t>
            </a:r>
            <a:r>
              <a:rPr lang="zh-CN" altLang="en-US">
                <a:solidFill>
                  <a:srgbClr val="454545"/>
                </a:solidFill>
                <a:ea typeface="思源宋体 Semi-Bold" panose="02020600000000000000" charset="-122"/>
              </a:rPr>
              <a:t>。</a:t>
            </a:r>
            <a:endParaRPr lang="zh-CN" altLang="en-US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3977474" y="6608754"/>
            <a:ext cx="4746755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3600" spc="255">
                <a:solidFill>
                  <a:srgbClr val="98141A"/>
                </a:solidFill>
                <a:ea typeface="思源宋体 Bold" panose="02020700000000000000" charset="-122"/>
              </a:rPr>
              <a:t>意义与作用</a:t>
            </a:r>
            <a:endParaRPr lang="zh-CN" altLang="en-US"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977640" y="7248525"/>
            <a:ext cx="6922770" cy="1661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>
                <a:solidFill>
                  <a:srgbClr val="454545"/>
                </a:solidFill>
                <a:ea typeface="思源宋体 Semi-Bold" panose="02020600000000000000" charset="-122"/>
              </a:rPr>
              <a:t>“枫桥经验”既是</a:t>
            </a:r>
            <a:r>
              <a:rPr lang="en-US" b="1">
                <a:solidFill>
                  <a:srgbClr val="454545"/>
                </a:solidFill>
                <a:ea typeface="思源宋体 Semi-Bold" panose="02020600000000000000" charset="-122"/>
              </a:rPr>
              <a:t>基层党组织贯彻党中央决策部署的实践创新，也是党的群众路线在基层的生动体现</a:t>
            </a:r>
            <a:r>
              <a:rPr lang="en-US">
                <a:solidFill>
                  <a:srgbClr val="454545"/>
                </a:solidFill>
                <a:ea typeface="思源宋体 Semi-Bold" panose="02020600000000000000" charset="-122"/>
              </a:rPr>
              <a:t>。新时代“枫桥经验”更加强调党的领导、更加彰显法治思维、更加突出科技支撑、更加注重社会参与，对我们推进中国式现代化，加快建设法治社会，具有重要意义。</a:t>
            </a:r>
            <a:endParaRPr lang="en-US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  <p:grpSp>
        <p:nvGrpSpPr>
          <p:cNvPr id="47" name="Group 47"/>
          <p:cNvGrpSpPr/>
          <p:nvPr/>
        </p:nvGrpSpPr>
        <p:grpSpPr>
          <a:xfrm>
            <a:off x="652064" y="522463"/>
            <a:ext cx="1012474" cy="1012474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31224" y="601623"/>
            <a:ext cx="854154" cy="854154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652064" y="725035"/>
            <a:ext cx="1006912" cy="55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5"/>
              </a:lnSpc>
            </a:pPr>
            <a:r>
              <a:rPr lang="en-US" sz="3255" spc="231">
                <a:solidFill>
                  <a:srgbClr val="FFFFE8"/>
                </a:solidFill>
                <a:latin typeface="思源宋体-超粗体" panose="02020900000000000000" charset="-122"/>
              </a:rPr>
              <a:t>01</a:t>
            </a:r>
            <a:endParaRPr lang="en-US" sz="3255" spc="231">
              <a:solidFill>
                <a:srgbClr val="FFFFE8"/>
              </a:solidFill>
              <a:latin typeface="思源宋体-超粗体" panose="020209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900410" y="2338705"/>
            <a:ext cx="7095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55">
                <a:solidFill>
                  <a:srgbClr val="98141A"/>
                </a:solidFill>
                <a:ea typeface="思源宋体 Bold" panose="02020700000000000000" charset="-122"/>
                <a:sym typeface="+mn-ea"/>
              </a:rPr>
              <a:t>发动和依靠群众，坚持矛盾不上交，就地解决，实现捕人少，治安好。</a:t>
            </a:r>
            <a:endParaRPr lang="zh-CN" altLang="en-US" sz="3200" spc="255">
              <a:solidFill>
                <a:srgbClr val="98141A"/>
              </a:solidFill>
              <a:ea typeface="思源宋体 Bold" panose="02020700000000000000" charset="-122"/>
              <a:sym typeface="+mn-ea"/>
            </a:endParaRPr>
          </a:p>
        </p:txBody>
      </p:sp>
      <p:pic>
        <p:nvPicPr>
          <p:cNvPr id="102" name="图片 101"/>
          <p:cNvPicPr/>
          <p:nvPr>
            <p:custDataLst>
              <p:tags r:id="rId9"/>
            </p:custDataLst>
          </p:nvPr>
        </p:nvPicPr>
        <p:blipFill>
          <a:blip r:embed="rId10"/>
          <a:srcRect l="278" t="21481" b="7407"/>
          <a:stretch>
            <a:fillRect/>
          </a:stretch>
        </p:blipFill>
        <p:spPr>
          <a:xfrm>
            <a:off x="11201400" y="3695700"/>
            <a:ext cx="6500495" cy="3731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11277600" y="7633335"/>
            <a:ext cx="633730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改革开放以来，“枫桥经验”不断丰富和拓展。图为枫桥经验陈列馆里的相关内容展示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2064" y="522463"/>
            <a:ext cx="1012474" cy="101247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1224" y="601623"/>
            <a:ext cx="854154" cy="8541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81306" y="457200"/>
            <a:ext cx="5047141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426">
                <a:solidFill>
                  <a:srgbClr val="98141A"/>
                </a:solidFill>
                <a:ea typeface="思源宋体-超粗体" panose="02020900000000000000" charset="-122"/>
              </a:rPr>
              <a:t>发展历程</a:t>
            </a:r>
            <a:endParaRPr lang="zh-CN" altLang="en-US" sz="6000" spc="426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2064" y="725035"/>
            <a:ext cx="1006912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5"/>
              </a:lnSpc>
            </a:pPr>
            <a:r>
              <a:rPr lang="en-US" sz="3255" spc="231">
                <a:solidFill>
                  <a:srgbClr val="FFFFE8"/>
                </a:solidFill>
                <a:latin typeface="思源宋体-超粗体" panose="02020900000000000000" charset="-122"/>
              </a:rPr>
              <a:t>01</a:t>
            </a:r>
            <a:endParaRPr lang="en-US" sz="3255" spc="231">
              <a:solidFill>
                <a:srgbClr val="FFFFE8"/>
              </a:solidFill>
              <a:latin typeface="思源宋体-超粗体" panose="02020900000000000000" charset="-122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498255" y="2724048"/>
            <a:ext cx="15291490" cy="4262503"/>
          </a:xfrm>
          <a:custGeom>
            <a:avLst/>
            <a:gdLst/>
            <a:ahLst/>
            <a:cxnLst/>
            <a:rect l="l" t="t" r="r" b="b"/>
            <a:pathLst>
              <a:path w="15291490" h="4262503">
                <a:moveTo>
                  <a:pt x="0" y="0"/>
                </a:moveTo>
                <a:lnTo>
                  <a:pt x="15291490" y="0"/>
                </a:lnTo>
                <a:lnTo>
                  <a:pt x="15291490" y="4262502"/>
                </a:lnTo>
                <a:lnTo>
                  <a:pt x="0" y="426250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78827" y="2702617"/>
            <a:ext cx="4375974" cy="3424975"/>
            <a:chOff x="19050" y="-66675"/>
            <a:chExt cx="5834632" cy="4566634"/>
          </a:xfrm>
        </p:grpSpPr>
        <p:sp>
          <p:nvSpPr>
            <p:cNvPr id="12" name="AutoShape 12"/>
            <p:cNvSpPr/>
            <p:nvPr/>
          </p:nvSpPr>
          <p:spPr>
            <a:xfrm flipH="1" flipV="1">
              <a:off x="19050" y="0"/>
              <a:ext cx="0" cy="4499959"/>
            </a:xfrm>
            <a:prstGeom prst="line">
              <a:avLst/>
            </a:prstGeom>
            <a:ln w="38100" cap="rnd">
              <a:solidFill>
                <a:srgbClr val="98141A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352027" y="-66675"/>
              <a:ext cx="5501655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255">
                  <a:solidFill>
                    <a:srgbClr val="98141A"/>
                  </a:solidFill>
                  <a:ea typeface="思源宋体 Bold" panose="02020700000000000000" charset="-122"/>
                </a:rPr>
                <a:t>20</a:t>
              </a:r>
              <a:r>
                <a:rPr lang="zh-CN" altLang="en-US" sz="3600" spc="255">
                  <a:solidFill>
                    <a:srgbClr val="98141A"/>
                  </a:solidFill>
                  <a:ea typeface="思源宋体 Bold" panose="02020700000000000000" charset="-122"/>
                </a:rPr>
                <a:t>世纪</a:t>
              </a:r>
              <a:r>
                <a:rPr lang="en-US" altLang="zh-CN" sz="3600" spc="255">
                  <a:solidFill>
                    <a:srgbClr val="98141A"/>
                  </a:solidFill>
                  <a:ea typeface="思源宋体 Bold" panose="02020700000000000000" charset="-122"/>
                </a:rPr>
                <a:t>60</a:t>
              </a:r>
              <a:r>
                <a:rPr lang="zh-CN" altLang="en-US" sz="3600" spc="255">
                  <a:solidFill>
                    <a:srgbClr val="98141A"/>
                  </a:solidFill>
                  <a:ea typeface="思源宋体 Bold" panose="02020700000000000000" charset="-122"/>
                </a:rPr>
                <a:t>年代</a:t>
              </a:r>
              <a:endParaRPr lang="zh-CN" altLang="en-US" sz="3600" spc="255">
                <a:solidFill>
                  <a:srgbClr val="98141A"/>
                </a:solidFill>
                <a:ea typeface="思源宋体 Bold" panose="02020700000000000000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52027" y="794300"/>
              <a:ext cx="5501655" cy="1107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1800">
                  <a:solidFill>
                    <a:srgbClr val="454545"/>
                  </a:solidFill>
                  <a:ea typeface="思源宋体 Semi-Bold" panose="02020600000000000000" charset="-122"/>
                </a:rPr>
                <a:t>发动和依靠群众，坚持矛盾不上交，就地解决，实现捕人少，治安好</a:t>
              </a:r>
              <a:endParaRPr lang="en-US" sz="1800">
                <a:solidFill>
                  <a:srgbClr val="454545"/>
                </a:solidFill>
                <a:ea typeface="思源宋体 Semi-Bold" panose="02020600000000000000" charset="-122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20403" y="5448144"/>
            <a:ext cx="6861810" cy="3161447"/>
            <a:chOff x="19050" y="-64955"/>
            <a:chExt cx="9149080" cy="4215263"/>
          </a:xfrm>
        </p:grpSpPr>
        <p:sp>
          <p:nvSpPr>
            <p:cNvPr id="16" name="TextBox 16"/>
            <p:cNvSpPr txBox="1"/>
            <p:nvPr/>
          </p:nvSpPr>
          <p:spPr>
            <a:xfrm>
              <a:off x="342149" y="-64955"/>
              <a:ext cx="5626902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zh-CN" altLang="en-US" sz="3600" spc="255">
                  <a:solidFill>
                    <a:srgbClr val="98141A"/>
                  </a:solidFill>
                  <a:ea typeface="思源宋体 Bold" panose="02020700000000000000" charset="-122"/>
                </a:rPr>
                <a:t>推广与创新</a:t>
              </a:r>
              <a:endParaRPr lang="zh-CN" altLang="en-US" sz="3600" spc="255">
                <a:solidFill>
                  <a:srgbClr val="98141A"/>
                </a:solidFill>
                <a:ea typeface="思源宋体 Bold" panose="02020700000000000000" charset="-122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40877" y="1207585"/>
              <a:ext cx="8927253" cy="22157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sz="1800">
                  <a:solidFill>
                    <a:srgbClr val="454545"/>
                  </a:solidFill>
                  <a:ea typeface="思源宋体 Semi-Bold" panose="02020600000000000000" charset="-122"/>
                </a:rPr>
                <a:t>1963年11月，毛泽东同志亲笔批示“要各地仿效，经过试点，推广去做”。随后，中央又两次对“枫桥经验”作了批转。由此，“枫桥经验”成为全国政法战线的一面旗帜。</a:t>
              </a:r>
              <a:endParaRPr sz="1800">
                <a:solidFill>
                  <a:srgbClr val="454545"/>
                </a:solidFill>
                <a:ea typeface="思源宋体 Semi-Bold" panose="02020600000000000000" charset="-122"/>
              </a:endParaRPr>
            </a:p>
            <a:p>
              <a:pPr>
                <a:lnSpc>
                  <a:spcPts val="3240"/>
                </a:lnSpc>
              </a:pPr>
              <a:r>
                <a:rPr sz="1800">
                  <a:solidFill>
                    <a:srgbClr val="454545"/>
                  </a:solidFill>
                  <a:ea typeface="思源宋体 Semi-Bold" panose="02020600000000000000" charset="-122"/>
                </a:rPr>
                <a:t>60年来，浙江历届省委、省政府都高度重视学习推广“枫桥经验”。</a:t>
              </a:r>
              <a:endParaRPr sz="1800">
                <a:solidFill>
                  <a:srgbClr val="454545"/>
                </a:solidFill>
                <a:ea typeface="思源宋体 Semi-Bold" panose="02020600000000000000" charset="-122"/>
              </a:endParaRP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19050" y="0"/>
              <a:ext cx="0" cy="4150308"/>
            </a:xfrm>
            <a:prstGeom prst="line">
              <a:avLst/>
            </a:prstGeom>
            <a:ln w="38100" cap="rnd">
              <a:solidFill>
                <a:srgbClr val="98141A"/>
              </a:solidFill>
              <a:prstDash val="solid"/>
              <a:headEnd type="oval" w="lg" len="lg"/>
              <a:tailEnd type="oval" w="lg" len="lg"/>
            </a:ln>
          </p:spPr>
        </p:sp>
      </p:grpSp>
      <p:sp>
        <p:nvSpPr>
          <p:cNvPr id="19" name="Freeform 19"/>
          <p:cNvSpPr/>
          <p:nvPr/>
        </p:nvSpPr>
        <p:spPr>
          <a:xfrm flipH="1">
            <a:off x="12109601" y="8679355"/>
            <a:ext cx="6178399" cy="1607645"/>
          </a:xfrm>
          <a:custGeom>
            <a:avLst/>
            <a:gdLst/>
            <a:ahLst/>
            <a:cxnLst/>
            <a:rect l="l" t="t" r="r" b="b"/>
            <a:pathLst>
              <a:path w="6178399" h="1607645">
                <a:moveTo>
                  <a:pt x="6178399" y="0"/>
                </a:moveTo>
                <a:lnTo>
                  <a:pt x="0" y="0"/>
                </a:lnTo>
                <a:lnTo>
                  <a:pt x="0" y="1607645"/>
                </a:lnTo>
                <a:lnTo>
                  <a:pt x="6178399" y="1607645"/>
                </a:lnTo>
                <a:lnTo>
                  <a:pt x="617839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8679355"/>
            <a:ext cx="12109601" cy="1947628"/>
          </a:xfrm>
          <a:custGeom>
            <a:avLst/>
            <a:gdLst/>
            <a:ahLst/>
            <a:cxnLst/>
            <a:rect l="l" t="t" r="r" b="b"/>
            <a:pathLst>
              <a:path w="12109601" h="1947628">
                <a:moveTo>
                  <a:pt x="0" y="0"/>
                </a:moveTo>
                <a:lnTo>
                  <a:pt x="12109601" y="0"/>
                </a:lnTo>
                <a:lnTo>
                  <a:pt x="12109601" y="1947628"/>
                </a:lnTo>
                <a:lnTo>
                  <a:pt x="0" y="1947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569568" y="4140329"/>
            <a:ext cx="4220177" cy="12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3600" spc="255">
                <a:solidFill>
                  <a:srgbClr val="98141A"/>
                </a:solidFill>
                <a:ea typeface="思源宋体 Bold" panose="02020700000000000000" charset="-122"/>
              </a:rPr>
              <a:t>枫桥新经验</a:t>
            </a:r>
            <a:endParaRPr lang="zh-CN" altLang="en-US" sz="3600" spc="255">
              <a:solidFill>
                <a:srgbClr val="98141A"/>
              </a:solidFill>
              <a:ea typeface="思源宋体 Bold" panose="02020700000000000000" charset="-122"/>
            </a:endParaRPr>
          </a:p>
          <a:p>
            <a:pPr>
              <a:lnSpc>
                <a:spcPts val="5040"/>
              </a:lnSpc>
            </a:pPr>
            <a:endParaRPr lang="en-US"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69568" y="4958149"/>
            <a:ext cx="422017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>
                <a:solidFill>
                  <a:srgbClr val="454545"/>
                </a:solidFill>
                <a:ea typeface="思源宋体 Semi-Bold" panose="02020600000000000000" charset="-122"/>
                <a:sym typeface="+mn-ea"/>
              </a:rPr>
              <a:t>党政动手，依靠群众，预防纠纷，化解矛盾，维护稳定，促进发展</a:t>
            </a:r>
            <a:endParaRPr lang="en-US" sz="1800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12287874" y="3041759"/>
            <a:ext cx="0" cy="3112731"/>
          </a:xfrm>
          <a:prstGeom prst="line">
            <a:avLst/>
          </a:prstGeom>
          <a:ln w="28575" cap="rnd">
            <a:solidFill>
              <a:srgbClr val="98141A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645584" y="6737188"/>
            <a:ext cx="13642416" cy="3549812"/>
          </a:xfrm>
          <a:custGeom>
            <a:avLst/>
            <a:gdLst/>
            <a:ahLst/>
            <a:cxnLst/>
            <a:rect l="l" t="t" r="r" b="b"/>
            <a:pathLst>
              <a:path w="13642416" h="3549812">
                <a:moveTo>
                  <a:pt x="13642416" y="0"/>
                </a:moveTo>
                <a:lnTo>
                  <a:pt x="0" y="0"/>
                </a:lnTo>
                <a:lnTo>
                  <a:pt x="0" y="3549812"/>
                </a:lnTo>
                <a:lnTo>
                  <a:pt x="13642416" y="3549812"/>
                </a:lnTo>
                <a:lnTo>
                  <a:pt x="13642416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663417" y="-2627112"/>
            <a:ext cx="11254580" cy="5613222"/>
          </a:xfrm>
          <a:custGeom>
            <a:avLst/>
            <a:gdLst/>
            <a:ahLst/>
            <a:cxnLst/>
            <a:rect l="l" t="t" r="r" b="b"/>
            <a:pathLst>
              <a:path w="11254580" h="5613222">
                <a:moveTo>
                  <a:pt x="0" y="0"/>
                </a:moveTo>
                <a:lnTo>
                  <a:pt x="11254581" y="0"/>
                </a:lnTo>
                <a:lnTo>
                  <a:pt x="11254581" y="5613222"/>
                </a:lnTo>
                <a:lnTo>
                  <a:pt x="0" y="561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32440" y="7567101"/>
            <a:ext cx="8950495" cy="3164077"/>
            <a:chOff x="0" y="0"/>
            <a:chExt cx="11933994" cy="4218769"/>
          </a:xfrm>
        </p:grpSpPr>
        <p:sp>
          <p:nvSpPr>
            <p:cNvPr id="5" name="Freeform 5"/>
            <p:cNvSpPr/>
            <p:nvPr/>
          </p:nvSpPr>
          <p:spPr>
            <a:xfrm>
              <a:off x="9269643" y="1119059"/>
              <a:ext cx="2664351" cy="2990598"/>
            </a:xfrm>
            <a:custGeom>
              <a:avLst/>
              <a:gdLst/>
              <a:ahLst/>
              <a:cxnLst/>
              <a:rect l="l" t="t" r="r" b="b"/>
              <a:pathLst>
                <a:path w="2664351" h="2990598">
                  <a:moveTo>
                    <a:pt x="0" y="0"/>
                  </a:moveTo>
                  <a:lnTo>
                    <a:pt x="2664351" y="0"/>
                  </a:lnTo>
                  <a:lnTo>
                    <a:pt x="2664351" y="2990599"/>
                  </a:lnTo>
                  <a:lnTo>
                    <a:pt x="0" y="2990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592289" y="1556380"/>
              <a:ext cx="2398714" cy="2359463"/>
            </a:xfrm>
            <a:custGeom>
              <a:avLst/>
              <a:gdLst/>
              <a:ahLst/>
              <a:cxnLst/>
              <a:rect l="l" t="t" r="r" b="b"/>
              <a:pathLst>
                <a:path w="2398714" h="2359463">
                  <a:moveTo>
                    <a:pt x="0" y="0"/>
                  </a:moveTo>
                  <a:lnTo>
                    <a:pt x="2398715" y="0"/>
                  </a:lnTo>
                  <a:lnTo>
                    <a:pt x="2398715" y="2359463"/>
                  </a:lnTo>
                  <a:lnTo>
                    <a:pt x="0" y="2359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841997" y="1079558"/>
              <a:ext cx="805924" cy="3099710"/>
            </a:xfrm>
            <a:custGeom>
              <a:avLst/>
              <a:gdLst/>
              <a:ahLst/>
              <a:cxnLst/>
              <a:rect l="l" t="t" r="r" b="b"/>
              <a:pathLst>
                <a:path w="805924" h="3099710">
                  <a:moveTo>
                    <a:pt x="0" y="0"/>
                  </a:moveTo>
                  <a:lnTo>
                    <a:pt x="805925" y="0"/>
                  </a:lnTo>
                  <a:lnTo>
                    <a:pt x="805925" y="3099709"/>
                  </a:lnTo>
                  <a:lnTo>
                    <a:pt x="0" y="3099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048507" y="0"/>
              <a:ext cx="1037413" cy="4046647"/>
            </a:xfrm>
            <a:custGeom>
              <a:avLst/>
              <a:gdLst/>
              <a:ahLst/>
              <a:cxnLst/>
              <a:rect l="l" t="t" r="r" b="b"/>
              <a:pathLst>
                <a:path w="1037413" h="4046647">
                  <a:moveTo>
                    <a:pt x="0" y="0"/>
                  </a:moveTo>
                  <a:lnTo>
                    <a:pt x="1037413" y="0"/>
                  </a:lnTo>
                  <a:lnTo>
                    <a:pt x="1037413" y="4046647"/>
                  </a:lnTo>
                  <a:lnTo>
                    <a:pt x="0" y="4046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95568" y="236181"/>
              <a:ext cx="1197265" cy="3943087"/>
            </a:xfrm>
            <a:custGeom>
              <a:avLst/>
              <a:gdLst/>
              <a:ahLst/>
              <a:cxnLst/>
              <a:rect l="l" t="t" r="r" b="b"/>
              <a:pathLst>
                <a:path w="1197265" h="3943087">
                  <a:moveTo>
                    <a:pt x="0" y="0"/>
                  </a:moveTo>
                  <a:lnTo>
                    <a:pt x="1197264" y="0"/>
                  </a:lnTo>
                  <a:lnTo>
                    <a:pt x="1197264" y="3943086"/>
                  </a:lnTo>
                  <a:lnTo>
                    <a:pt x="0" y="394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647922" y="393289"/>
              <a:ext cx="614306" cy="3099710"/>
            </a:xfrm>
            <a:custGeom>
              <a:avLst/>
              <a:gdLst/>
              <a:ahLst/>
              <a:cxnLst/>
              <a:rect l="l" t="t" r="r" b="b"/>
              <a:pathLst>
                <a:path w="614306" h="3099710">
                  <a:moveTo>
                    <a:pt x="0" y="0"/>
                  </a:moveTo>
                  <a:lnTo>
                    <a:pt x="614306" y="0"/>
                  </a:lnTo>
                  <a:lnTo>
                    <a:pt x="614306" y="3099710"/>
                  </a:lnTo>
                  <a:lnTo>
                    <a:pt x="0" y="3099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461487"/>
              <a:ext cx="2538329" cy="2496792"/>
            </a:xfrm>
            <a:custGeom>
              <a:avLst/>
              <a:gdLst/>
              <a:ahLst/>
              <a:cxnLst/>
              <a:rect l="l" t="t" r="r" b="b"/>
              <a:pathLst>
                <a:path w="2538329" h="2496792">
                  <a:moveTo>
                    <a:pt x="0" y="0"/>
                  </a:moveTo>
                  <a:lnTo>
                    <a:pt x="2538329" y="0"/>
                  </a:lnTo>
                  <a:lnTo>
                    <a:pt x="2538329" y="2496793"/>
                  </a:lnTo>
                  <a:lnTo>
                    <a:pt x="0" y="2496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0299596" y="1893987"/>
              <a:ext cx="604443" cy="2324782"/>
            </a:xfrm>
            <a:custGeom>
              <a:avLst/>
              <a:gdLst/>
              <a:ahLst/>
              <a:cxnLst/>
              <a:rect l="l" t="t" r="r" b="b"/>
              <a:pathLst>
                <a:path w="604443" h="2324782">
                  <a:moveTo>
                    <a:pt x="0" y="0"/>
                  </a:moveTo>
                  <a:lnTo>
                    <a:pt x="604444" y="0"/>
                  </a:lnTo>
                  <a:lnTo>
                    <a:pt x="604444" y="2324782"/>
                  </a:lnTo>
                  <a:lnTo>
                    <a:pt x="0" y="232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854040" y="1461487"/>
              <a:ext cx="2151415" cy="2414854"/>
            </a:xfrm>
            <a:custGeom>
              <a:avLst/>
              <a:gdLst/>
              <a:ahLst/>
              <a:cxnLst/>
              <a:rect l="l" t="t" r="r" b="b"/>
              <a:pathLst>
                <a:path w="2151415" h="2414854">
                  <a:moveTo>
                    <a:pt x="0" y="0"/>
                  </a:moveTo>
                  <a:lnTo>
                    <a:pt x="2151415" y="0"/>
                  </a:lnTo>
                  <a:lnTo>
                    <a:pt x="2151415" y="2414854"/>
                  </a:lnTo>
                  <a:lnTo>
                    <a:pt x="0" y="2414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160035" y="1461487"/>
              <a:ext cx="742395" cy="2445012"/>
            </a:xfrm>
            <a:custGeom>
              <a:avLst/>
              <a:gdLst/>
              <a:ahLst/>
              <a:cxnLst/>
              <a:rect l="l" t="t" r="r" b="b"/>
              <a:pathLst>
                <a:path w="742395" h="2445012">
                  <a:moveTo>
                    <a:pt x="0" y="0"/>
                  </a:moveTo>
                  <a:lnTo>
                    <a:pt x="742394" y="0"/>
                  </a:lnTo>
                  <a:lnTo>
                    <a:pt x="742394" y="2445013"/>
                  </a:lnTo>
                  <a:lnTo>
                    <a:pt x="0" y="244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0" y="8764703"/>
            <a:ext cx="11580040" cy="1862456"/>
          </a:xfrm>
          <a:custGeom>
            <a:avLst/>
            <a:gdLst/>
            <a:ahLst/>
            <a:cxnLst/>
            <a:rect l="l" t="t" r="r" b="b"/>
            <a:pathLst>
              <a:path w="11580040" h="1862456">
                <a:moveTo>
                  <a:pt x="0" y="0"/>
                </a:moveTo>
                <a:lnTo>
                  <a:pt x="11580040" y="0"/>
                </a:lnTo>
                <a:lnTo>
                  <a:pt x="11580040" y="1862456"/>
                </a:lnTo>
                <a:lnTo>
                  <a:pt x="0" y="18624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861064" y="0"/>
            <a:ext cx="4262006" cy="2647771"/>
          </a:xfrm>
          <a:custGeom>
            <a:avLst/>
            <a:gdLst/>
            <a:ahLst/>
            <a:cxnLst/>
            <a:rect l="l" t="t" r="r" b="b"/>
            <a:pathLst>
              <a:path w="4262006" h="2647771">
                <a:moveTo>
                  <a:pt x="0" y="0"/>
                </a:moveTo>
                <a:lnTo>
                  <a:pt x="4262005" y="0"/>
                </a:lnTo>
                <a:lnTo>
                  <a:pt x="4262005" y="2647771"/>
                </a:lnTo>
                <a:lnTo>
                  <a:pt x="0" y="26477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3426936" y="2986110"/>
            <a:ext cx="3361503" cy="336150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23374" y="3082547"/>
            <a:ext cx="3168629" cy="316862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418400" y="3513083"/>
            <a:ext cx="3378575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5"/>
              </a:lnSpc>
            </a:pPr>
            <a:r>
              <a:rPr lang="en-US" sz="10805" spc="767">
                <a:solidFill>
                  <a:srgbClr val="FFFFE8"/>
                </a:solidFill>
                <a:latin typeface="思源宋体-超粗体" panose="02020900000000000000" charset="-122"/>
              </a:rPr>
              <a:t>02</a:t>
            </a:r>
            <a:endParaRPr lang="en-US" sz="10805" spc="767">
              <a:solidFill>
                <a:srgbClr val="FFFFE8"/>
              </a:solidFill>
              <a:latin typeface="思源宋体-超粗体" panose="020209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239239" y="3619401"/>
            <a:ext cx="7506889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00"/>
              </a:lnSpc>
            </a:pPr>
            <a:r>
              <a:rPr lang="zh-CN" altLang="en-US" sz="8715" spc="618">
                <a:solidFill>
                  <a:srgbClr val="98141A"/>
                </a:solidFill>
                <a:ea typeface="思源宋体-超粗体" panose="02020900000000000000" charset="-122"/>
              </a:rPr>
              <a:t>化解基层矛盾</a:t>
            </a:r>
            <a:endParaRPr lang="zh-CN" altLang="en-US" sz="8715" spc="618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26" name="TextBox 23"/>
          <p:cNvSpPr txBox="1"/>
          <p:nvPr>
            <p:custDataLst>
              <p:tags r:id="rId17"/>
            </p:custDataLst>
          </p:nvPr>
        </p:nvSpPr>
        <p:spPr>
          <a:xfrm>
            <a:off x="7543921" y="5372312"/>
            <a:ext cx="926575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zh-CN" altLang="en-US" sz="2800" b="1">
                <a:solidFill>
                  <a:srgbClr val="454545"/>
                </a:solidFill>
                <a:ea typeface="思源宋体 Semi-Bold" panose="02020600000000000000" charset="-122"/>
              </a:rPr>
              <a:t>我们应当如何用</a:t>
            </a:r>
            <a:r>
              <a:rPr lang="en-US" altLang="zh-CN" sz="2800" b="1">
                <a:solidFill>
                  <a:srgbClr val="454545"/>
                </a:solidFill>
                <a:ea typeface="思源宋体 Semi-Bold" panose="02020600000000000000" charset="-122"/>
              </a:rPr>
              <a:t>“</a:t>
            </a:r>
            <a:r>
              <a:rPr lang="zh-CN" altLang="en-US" sz="2800" b="1">
                <a:solidFill>
                  <a:srgbClr val="454545"/>
                </a:solidFill>
                <a:ea typeface="思源宋体 Semi-Bold" panose="02020600000000000000" charset="-122"/>
              </a:rPr>
              <a:t>枫桥经验</a:t>
            </a:r>
            <a:r>
              <a:rPr lang="en-US" altLang="zh-CN" sz="2800" b="1">
                <a:solidFill>
                  <a:srgbClr val="454545"/>
                </a:solidFill>
                <a:ea typeface="思源宋体 Semi-Bold" panose="02020600000000000000" charset="-122"/>
              </a:rPr>
              <a:t>”</a:t>
            </a:r>
            <a:r>
              <a:rPr lang="zh-CN" altLang="en-US" sz="2800" b="1">
                <a:solidFill>
                  <a:srgbClr val="454545"/>
                </a:solidFill>
                <a:ea typeface="思源宋体 Semi-Bold" panose="02020600000000000000" charset="-122"/>
              </a:rPr>
              <a:t>化解基层矛盾？</a:t>
            </a:r>
            <a:endParaRPr lang="zh-CN" altLang="en-US" sz="2800" b="1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109601" y="8679355"/>
            <a:ext cx="6178399" cy="1607645"/>
          </a:xfrm>
          <a:custGeom>
            <a:avLst/>
            <a:gdLst/>
            <a:ahLst/>
            <a:cxnLst/>
            <a:rect l="l" t="t" r="r" b="b"/>
            <a:pathLst>
              <a:path w="6178399" h="1607645">
                <a:moveTo>
                  <a:pt x="6178399" y="0"/>
                </a:moveTo>
                <a:lnTo>
                  <a:pt x="0" y="0"/>
                </a:lnTo>
                <a:lnTo>
                  <a:pt x="0" y="1607645"/>
                </a:lnTo>
                <a:lnTo>
                  <a:pt x="6178399" y="1607645"/>
                </a:lnTo>
                <a:lnTo>
                  <a:pt x="617839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79355"/>
            <a:ext cx="12109601" cy="1947628"/>
          </a:xfrm>
          <a:custGeom>
            <a:avLst/>
            <a:gdLst/>
            <a:ahLst/>
            <a:cxnLst/>
            <a:rect l="l" t="t" r="r" b="b"/>
            <a:pathLst>
              <a:path w="12109601" h="1947628">
                <a:moveTo>
                  <a:pt x="0" y="0"/>
                </a:moveTo>
                <a:lnTo>
                  <a:pt x="12109601" y="0"/>
                </a:lnTo>
                <a:lnTo>
                  <a:pt x="12109601" y="1947628"/>
                </a:lnTo>
                <a:lnTo>
                  <a:pt x="0" y="194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2064" y="522463"/>
            <a:ext cx="1012474" cy="101247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1224" y="601623"/>
            <a:ext cx="854154" cy="8541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1306" y="457200"/>
            <a:ext cx="5047141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426">
                <a:solidFill>
                  <a:srgbClr val="98141A"/>
                </a:solidFill>
                <a:ea typeface="思源宋体-超粗体" panose="02020900000000000000" charset="-122"/>
              </a:rPr>
              <a:t>实践出真知</a:t>
            </a:r>
            <a:endParaRPr lang="zh-CN" altLang="en-US" sz="6000" spc="426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2064" y="725035"/>
            <a:ext cx="1006912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5"/>
              </a:lnSpc>
            </a:pPr>
            <a:r>
              <a:rPr lang="en-US" sz="3255" spc="231">
                <a:solidFill>
                  <a:srgbClr val="FFFFE8"/>
                </a:solidFill>
                <a:latin typeface="思源宋体-超粗体" panose="02020900000000000000" charset="-122"/>
              </a:rPr>
              <a:t>02</a:t>
            </a:r>
            <a:endParaRPr lang="en-US" sz="3255" spc="231">
              <a:solidFill>
                <a:srgbClr val="FFFFE8"/>
              </a:solidFill>
              <a:latin typeface="思源宋体-超粗体" panose="020209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934200" y="2095500"/>
            <a:ext cx="9011285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7200">
              <a:lnSpc>
                <a:spcPts val="5040"/>
              </a:lnSpc>
            </a:pPr>
            <a:r>
              <a:rPr lang="zh-CN" altLang="en-US" sz="3600" spc="255">
                <a:solidFill>
                  <a:srgbClr val="98141A"/>
                </a:solidFill>
                <a:ea typeface="思源宋体 Bold" panose="02020700000000000000" charset="-122"/>
              </a:rPr>
              <a:t>广东省肇庆市怀集县蓝钟镇</a:t>
            </a:r>
            <a:endParaRPr lang="zh-CN" altLang="en-US"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315321" y="3010112"/>
            <a:ext cx="9265752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800">
                <a:solidFill>
                  <a:srgbClr val="454545"/>
                </a:solidFill>
                <a:ea typeface="思源宋体 Semi-Bold" panose="02020600000000000000" charset="-122"/>
              </a:rPr>
              <a:t>今年10月，邵先生向怀集县蓝钟镇综治中心反映了一件动物致害侵权责任纠纷，接报后，蓝钟镇综治中心立即召集司法、村委会等相关负责同志协调处理，问题最终得以化解。</a:t>
            </a:r>
            <a:endParaRPr lang="en-US" sz="2800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0" y="1714500"/>
            <a:ext cx="5208270" cy="4407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11506200" y="4686300"/>
            <a:ext cx="6221730" cy="5184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" name="TextBox 22"/>
          <p:cNvSpPr txBox="1"/>
          <p:nvPr>
            <p:custDataLst>
              <p:tags r:id="rId5"/>
            </p:custDataLst>
          </p:nvPr>
        </p:nvSpPr>
        <p:spPr>
          <a:xfrm>
            <a:off x="1676521" y="6527524"/>
            <a:ext cx="926575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3600" spc="255">
                <a:solidFill>
                  <a:srgbClr val="98141A"/>
                </a:solidFill>
                <a:ea typeface="思源宋体 Bold" panose="02020700000000000000" charset="-122"/>
              </a:rPr>
              <a:t>广东省茂名市</a:t>
            </a:r>
            <a:endParaRPr lang="zh-CN" altLang="en-US" sz="3600" spc="255">
              <a:solidFill>
                <a:srgbClr val="98141A"/>
              </a:solidFill>
              <a:ea typeface="思源宋体 Bold" panose="02020700000000000000" charset="-122"/>
            </a:endParaRPr>
          </a:p>
        </p:txBody>
      </p:sp>
      <p:sp>
        <p:nvSpPr>
          <p:cNvPr id="37" name="TextBox 23"/>
          <p:cNvSpPr txBox="1"/>
          <p:nvPr>
            <p:custDataLst>
              <p:tags r:id="rId6"/>
            </p:custDataLst>
          </p:nvPr>
        </p:nvSpPr>
        <p:spPr>
          <a:xfrm>
            <a:off x="1664456" y="7377007"/>
            <a:ext cx="9265752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zh-CN" altLang="en-US" sz="2800">
                <a:solidFill>
                  <a:srgbClr val="454545"/>
                </a:solidFill>
                <a:ea typeface="思源宋体 Semi-Bold" panose="02020600000000000000" charset="-122"/>
              </a:rPr>
              <a:t>广东茂名的一起故意伤害案，因土地纠纷而起。对于基层的矛盾纠纷，茂名市检察机关扎实开展</a:t>
            </a:r>
            <a:r>
              <a:rPr lang="zh-CN" altLang="en-US" sz="2800" b="1">
                <a:solidFill>
                  <a:srgbClr val="0000FF"/>
                </a:solidFill>
                <a:ea typeface="思源宋体 Semi-Bold" panose="02020600000000000000" charset="-122"/>
              </a:rPr>
              <a:t>上门走访、带案下访、案结回访，坚持预防在前、调解优先、就地解决</a:t>
            </a:r>
            <a:r>
              <a:rPr lang="zh-CN" altLang="en-US" sz="2800">
                <a:solidFill>
                  <a:srgbClr val="454545"/>
                </a:solidFill>
                <a:ea typeface="思源宋体 Semi-Bold" panose="02020600000000000000" charset="-122"/>
              </a:rPr>
              <a:t>，成功实现“小事不出村、大事不出镇、矛盾不上交”。</a:t>
            </a:r>
            <a:endParaRPr lang="zh-CN" altLang="en-US" sz="2800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645584" y="6737188"/>
            <a:ext cx="13642416" cy="3549812"/>
          </a:xfrm>
          <a:custGeom>
            <a:avLst/>
            <a:gdLst/>
            <a:ahLst/>
            <a:cxnLst/>
            <a:rect l="l" t="t" r="r" b="b"/>
            <a:pathLst>
              <a:path w="13642416" h="3549812">
                <a:moveTo>
                  <a:pt x="13642416" y="0"/>
                </a:moveTo>
                <a:lnTo>
                  <a:pt x="0" y="0"/>
                </a:lnTo>
                <a:lnTo>
                  <a:pt x="0" y="3549812"/>
                </a:lnTo>
                <a:lnTo>
                  <a:pt x="13642416" y="3549812"/>
                </a:lnTo>
                <a:lnTo>
                  <a:pt x="13642416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663417" y="-2627112"/>
            <a:ext cx="11254580" cy="5613222"/>
          </a:xfrm>
          <a:custGeom>
            <a:avLst/>
            <a:gdLst/>
            <a:ahLst/>
            <a:cxnLst/>
            <a:rect l="l" t="t" r="r" b="b"/>
            <a:pathLst>
              <a:path w="11254580" h="5613222">
                <a:moveTo>
                  <a:pt x="0" y="0"/>
                </a:moveTo>
                <a:lnTo>
                  <a:pt x="11254581" y="0"/>
                </a:lnTo>
                <a:lnTo>
                  <a:pt x="11254581" y="5613222"/>
                </a:lnTo>
                <a:lnTo>
                  <a:pt x="0" y="561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32440" y="7567101"/>
            <a:ext cx="8950495" cy="3164077"/>
            <a:chOff x="0" y="0"/>
            <a:chExt cx="11933994" cy="4218769"/>
          </a:xfrm>
        </p:grpSpPr>
        <p:sp>
          <p:nvSpPr>
            <p:cNvPr id="5" name="Freeform 5"/>
            <p:cNvSpPr/>
            <p:nvPr/>
          </p:nvSpPr>
          <p:spPr>
            <a:xfrm>
              <a:off x="9269643" y="1119059"/>
              <a:ext cx="2664351" cy="2990598"/>
            </a:xfrm>
            <a:custGeom>
              <a:avLst/>
              <a:gdLst/>
              <a:ahLst/>
              <a:cxnLst/>
              <a:rect l="l" t="t" r="r" b="b"/>
              <a:pathLst>
                <a:path w="2664351" h="2990598">
                  <a:moveTo>
                    <a:pt x="0" y="0"/>
                  </a:moveTo>
                  <a:lnTo>
                    <a:pt x="2664351" y="0"/>
                  </a:lnTo>
                  <a:lnTo>
                    <a:pt x="2664351" y="2990599"/>
                  </a:lnTo>
                  <a:lnTo>
                    <a:pt x="0" y="2990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592289" y="1556380"/>
              <a:ext cx="2398714" cy="2359463"/>
            </a:xfrm>
            <a:custGeom>
              <a:avLst/>
              <a:gdLst/>
              <a:ahLst/>
              <a:cxnLst/>
              <a:rect l="l" t="t" r="r" b="b"/>
              <a:pathLst>
                <a:path w="2398714" h="2359463">
                  <a:moveTo>
                    <a:pt x="0" y="0"/>
                  </a:moveTo>
                  <a:lnTo>
                    <a:pt x="2398715" y="0"/>
                  </a:lnTo>
                  <a:lnTo>
                    <a:pt x="2398715" y="2359463"/>
                  </a:lnTo>
                  <a:lnTo>
                    <a:pt x="0" y="2359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841997" y="1079558"/>
              <a:ext cx="805924" cy="3099710"/>
            </a:xfrm>
            <a:custGeom>
              <a:avLst/>
              <a:gdLst/>
              <a:ahLst/>
              <a:cxnLst/>
              <a:rect l="l" t="t" r="r" b="b"/>
              <a:pathLst>
                <a:path w="805924" h="3099710">
                  <a:moveTo>
                    <a:pt x="0" y="0"/>
                  </a:moveTo>
                  <a:lnTo>
                    <a:pt x="805925" y="0"/>
                  </a:lnTo>
                  <a:lnTo>
                    <a:pt x="805925" y="3099709"/>
                  </a:lnTo>
                  <a:lnTo>
                    <a:pt x="0" y="3099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048507" y="0"/>
              <a:ext cx="1037413" cy="4046647"/>
            </a:xfrm>
            <a:custGeom>
              <a:avLst/>
              <a:gdLst/>
              <a:ahLst/>
              <a:cxnLst/>
              <a:rect l="l" t="t" r="r" b="b"/>
              <a:pathLst>
                <a:path w="1037413" h="4046647">
                  <a:moveTo>
                    <a:pt x="0" y="0"/>
                  </a:moveTo>
                  <a:lnTo>
                    <a:pt x="1037413" y="0"/>
                  </a:lnTo>
                  <a:lnTo>
                    <a:pt x="1037413" y="4046647"/>
                  </a:lnTo>
                  <a:lnTo>
                    <a:pt x="0" y="4046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95568" y="236181"/>
              <a:ext cx="1197265" cy="3943087"/>
            </a:xfrm>
            <a:custGeom>
              <a:avLst/>
              <a:gdLst/>
              <a:ahLst/>
              <a:cxnLst/>
              <a:rect l="l" t="t" r="r" b="b"/>
              <a:pathLst>
                <a:path w="1197265" h="3943087">
                  <a:moveTo>
                    <a:pt x="0" y="0"/>
                  </a:moveTo>
                  <a:lnTo>
                    <a:pt x="1197264" y="0"/>
                  </a:lnTo>
                  <a:lnTo>
                    <a:pt x="1197264" y="3943086"/>
                  </a:lnTo>
                  <a:lnTo>
                    <a:pt x="0" y="394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647922" y="393289"/>
              <a:ext cx="614306" cy="3099710"/>
            </a:xfrm>
            <a:custGeom>
              <a:avLst/>
              <a:gdLst/>
              <a:ahLst/>
              <a:cxnLst/>
              <a:rect l="l" t="t" r="r" b="b"/>
              <a:pathLst>
                <a:path w="614306" h="3099710">
                  <a:moveTo>
                    <a:pt x="0" y="0"/>
                  </a:moveTo>
                  <a:lnTo>
                    <a:pt x="614306" y="0"/>
                  </a:lnTo>
                  <a:lnTo>
                    <a:pt x="614306" y="3099710"/>
                  </a:lnTo>
                  <a:lnTo>
                    <a:pt x="0" y="3099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461487"/>
              <a:ext cx="2538329" cy="2496792"/>
            </a:xfrm>
            <a:custGeom>
              <a:avLst/>
              <a:gdLst/>
              <a:ahLst/>
              <a:cxnLst/>
              <a:rect l="l" t="t" r="r" b="b"/>
              <a:pathLst>
                <a:path w="2538329" h="2496792">
                  <a:moveTo>
                    <a:pt x="0" y="0"/>
                  </a:moveTo>
                  <a:lnTo>
                    <a:pt x="2538329" y="0"/>
                  </a:lnTo>
                  <a:lnTo>
                    <a:pt x="2538329" y="2496793"/>
                  </a:lnTo>
                  <a:lnTo>
                    <a:pt x="0" y="2496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0299596" y="1893987"/>
              <a:ext cx="604443" cy="2324782"/>
            </a:xfrm>
            <a:custGeom>
              <a:avLst/>
              <a:gdLst/>
              <a:ahLst/>
              <a:cxnLst/>
              <a:rect l="l" t="t" r="r" b="b"/>
              <a:pathLst>
                <a:path w="604443" h="2324782">
                  <a:moveTo>
                    <a:pt x="0" y="0"/>
                  </a:moveTo>
                  <a:lnTo>
                    <a:pt x="604444" y="0"/>
                  </a:lnTo>
                  <a:lnTo>
                    <a:pt x="604444" y="2324782"/>
                  </a:lnTo>
                  <a:lnTo>
                    <a:pt x="0" y="232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854040" y="1461487"/>
              <a:ext cx="2151415" cy="2414854"/>
            </a:xfrm>
            <a:custGeom>
              <a:avLst/>
              <a:gdLst/>
              <a:ahLst/>
              <a:cxnLst/>
              <a:rect l="l" t="t" r="r" b="b"/>
              <a:pathLst>
                <a:path w="2151415" h="2414854">
                  <a:moveTo>
                    <a:pt x="0" y="0"/>
                  </a:moveTo>
                  <a:lnTo>
                    <a:pt x="2151415" y="0"/>
                  </a:lnTo>
                  <a:lnTo>
                    <a:pt x="2151415" y="2414854"/>
                  </a:lnTo>
                  <a:lnTo>
                    <a:pt x="0" y="2414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160035" y="1461487"/>
              <a:ext cx="742395" cy="2445012"/>
            </a:xfrm>
            <a:custGeom>
              <a:avLst/>
              <a:gdLst/>
              <a:ahLst/>
              <a:cxnLst/>
              <a:rect l="l" t="t" r="r" b="b"/>
              <a:pathLst>
                <a:path w="742395" h="2445012">
                  <a:moveTo>
                    <a:pt x="0" y="0"/>
                  </a:moveTo>
                  <a:lnTo>
                    <a:pt x="742394" y="0"/>
                  </a:lnTo>
                  <a:lnTo>
                    <a:pt x="742394" y="2445013"/>
                  </a:lnTo>
                  <a:lnTo>
                    <a:pt x="0" y="244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0" y="8764703"/>
            <a:ext cx="11580040" cy="1862456"/>
          </a:xfrm>
          <a:custGeom>
            <a:avLst/>
            <a:gdLst/>
            <a:ahLst/>
            <a:cxnLst/>
            <a:rect l="l" t="t" r="r" b="b"/>
            <a:pathLst>
              <a:path w="11580040" h="1862456">
                <a:moveTo>
                  <a:pt x="0" y="0"/>
                </a:moveTo>
                <a:lnTo>
                  <a:pt x="11580040" y="0"/>
                </a:lnTo>
                <a:lnTo>
                  <a:pt x="11580040" y="1862456"/>
                </a:lnTo>
                <a:lnTo>
                  <a:pt x="0" y="18624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861064" y="0"/>
            <a:ext cx="4262006" cy="2647771"/>
          </a:xfrm>
          <a:custGeom>
            <a:avLst/>
            <a:gdLst/>
            <a:ahLst/>
            <a:cxnLst/>
            <a:rect l="l" t="t" r="r" b="b"/>
            <a:pathLst>
              <a:path w="4262006" h="2647771">
                <a:moveTo>
                  <a:pt x="0" y="0"/>
                </a:moveTo>
                <a:lnTo>
                  <a:pt x="4262005" y="0"/>
                </a:lnTo>
                <a:lnTo>
                  <a:pt x="4262005" y="2647771"/>
                </a:lnTo>
                <a:lnTo>
                  <a:pt x="0" y="2647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4013602" y="2986110"/>
            <a:ext cx="3361503" cy="336150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8141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110040" y="3082547"/>
            <a:ext cx="3168629" cy="316862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141A">
                <a:alpha val="94902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4561" tIns="34561" rIns="34561" bIns="34561" rtlCol="0" anchor="ctr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005066" y="3513083"/>
            <a:ext cx="3378575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5"/>
              </a:lnSpc>
            </a:pPr>
            <a:r>
              <a:rPr lang="en-US" sz="10805" spc="767">
                <a:solidFill>
                  <a:srgbClr val="FFFFE8"/>
                </a:solidFill>
                <a:latin typeface="思源宋体-超粗体" panose="02020900000000000000" charset="-122"/>
              </a:rPr>
              <a:t>03</a:t>
            </a:r>
            <a:endParaRPr lang="en-US" sz="10805" spc="767">
              <a:solidFill>
                <a:srgbClr val="FFFFE8"/>
              </a:solidFill>
              <a:latin typeface="思源宋体-超粗体" panose="020209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924800" y="3543300"/>
            <a:ext cx="6342380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00"/>
              </a:lnSpc>
            </a:pPr>
            <a:r>
              <a:rPr lang="zh-CN" altLang="en-US" sz="8715" spc="618">
                <a:solidFill>
                  <a:srgbClr val="98141A"/>
                </a:solidFill>
                <a:ea typeface="思源宋体-超粗体" panose="02020900000000000000" charset="-122"/>
              </a:rPr>
              <a:t>原因分析</a:t>
            </a:r>
            <a:endParaRPr lang="zh-CN" altLang="en-US" sz="8715" spc="618">
              <a:solidFill>
                <a:srgbClr val="98141A"/>
              </a:solidFill>
              <a:ea typeface="思源宋体-超粗体" panose="02020900000000000000" charset="-122"/>
            </a:endParaRPr>
          </a:p>
        </p:txBody>
      </p:sp>
      <p:sp>
        <p:nvSpPr>
          <p:cNvPr id="27" name="TextBox 23"/>
          <p:cNvSpPr txBox="1"/>
          <p:nvPr>
            <p:custDataLst>
              <p:tags r:id="rId11"/>
            </p:custDataLst>
          </p:nvPr>
        </p:nvSpPr>
        <p:spPr>
          <a:xfrm>
            <a:off x="7924800" y="5219700"/>
            <a:ext cx="6095365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800" b="1">
                <a:solidFill>
                  <a:srgbClr val="454545"/>
                </a:solidFill>
                <a:ea typeface="思源宋体 Semi-Bold" panose="02020600000000000000" charset="-122"/>
              </a:rPr>
              <a:t>为什么</a:t>
            </a:r>
            <a:r>
              <a:rPr lang="en-US" altLang="zh-CN" sz="2800" b="1">
                <a:solidFill>
                  <a:srgbClr val="454545"/>
                </a:solidFill>
                <a:ea typeface="思源宋体 Semi-Bold" panose="02020600000000000000" charset="-122"/>
              </a:rPr>
              <a:t>“</a:t>
            </a:r>
            <a:r>
              <a:rPr lang="zh-CN" altLang="en-US" sz="2800" b="1">
                <a:solidFill>
                  <a:srgbClr val="454545"/>
                </a:solidFill>
                <a:ea typeface="思源宋体 Semi-Bold" panose="02020600000000000000" charset="-122"/>
              </a:rPr>
              <a:t>枫桥经验</a:t>
            </a:r>
            <a:r>
              <a:rPr lang="en-US" altLang="zh-CN" sz="2800" b="1">
                <a:solidFill>
                  <a:srgbClr val="454545"/>
                </a:solidFill>
                <a:ea typeface="思源宋体 Semi-Bold" panose="02020600000000000000" charset="-122"/>
              </a:rPr>
              <a:t>”</a:t>
            </a:r>
            <a:r>
              <a:rPr lang="zh-CN" altLang="en-US" sz="2800" b="1">
                <a:solidFill>
                  <a:srgbClr val="454545"/>
                </a:solidFill>
                <a:ea typeface="思源宋体 Semi-Bold" panose="02020600000000000000" charset="-122"/>
              </a:rPr>
              <a:t>能够化解矛盾？</a:t>
            </a:r>
            <a:endParaRPr lang="zh-CN" altLang="en-US" sz="2800" b="1">
              <a:solidFill>
                <a:srgbClr val="454545"/>
              </a:solidFill>
              <a:ea typeface="思源宋体 Semi-Bold" panose="020206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800" b="1">
                <a:solidFill>
                  <a:srgbClr val="454545"/>
                </a:solidFill>
                <a:ea typeface="思源宋体 Semi-Bold" panose="02020600000000000000" charset="-122"/>
              </a:rPr>
              <a:t>它与矛盾源头有什么内在联系？</a:t>
            </a:r>
            <a:endParaRPr lang="zh-CN" altLang="en-US" sz="2800" b="1">
              <a:solidFill>
                <a:srgbClr val="454545"/>
              </a:solidFill>
              <a:ea typeface="思源宋体 Semi-Bold" panose="020206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COMMONDATA" val="eyJoZGlkIjoiMzI2MTBmNWRjNmY0YTU1M2RlMjkxMWM4MzQ2MTRiZmYifQ=="/>
  <p:tag name="commondata" val="eyJoZGlkIjoiODViY2JkMjU3NGYzZTEwMzZmMGFkZWViYmNkYWU3NDI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2150</Words>
  <Application>WPS 演示</Application>
  <PresentationFormat>自定义</PresentationFormat>
  <Paragraphs>171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Wingdings</vt:lpstr>
      <vt:lpstr>思源宋体 Bold Italics</vt:lpstr>
      <vt:lpstr>思源宋体-超粗体</vt:lpstr>
      <vt:lpstr>思源宋体 Heavy</vt:lpstr>
      <vt:lpstr>Zcool XiaoWei</vt:lpstr>
      <vt:lpstr>思源宋体 Heavy Italics</vt:lpstr>
      <vt:lpstr>楷体</vt:lpstr>
      <vt:lpstr>思源宋体 Semi-Bold</vt:lpstr>
      <vt:lpstr>思源宋体 Bold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红色庄重大气个人年度述职报告演示文稿</dc:title>
  <dc:creator/>
  <cp:lastModifiedBy>微信用户</cp:lastModifiedBy>
  <cp:revision>37</cp:revision>
  <dcterms:created xsi:type="dcterms:W3CDTF">2006-08-16T00:00:00Z</dcterms:created>
  <dcterms:modified xsi:type="dcterms:W3CDTF">2024-01-02T07:45:00Z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F7029067BA0F4925A033E84F470E7C4F_13</vt:lpwstr>
  </property>
  <property fmtid="{D5CDD505-2E9C-101B-9397-08002B2CF9AE}" pid="3" name="KSOProductBuildVer">
    <vt:lpwstr>2052-12.1.0.16120</vt:lpwstr>
  </property>
</Properties>
</file>